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2" r:id="rId5"/>
    <p:sldId id="263" r:id="rId6"/>
    <p:sldId id="264" r:id="rId7"/>
    <p:sldId id="265" r:id="rId8"/>
    <p:sldId id="266" r:id="rId9"/>
    <p:sldId id="268" r:id="rId10"/>
    <p:sldId id="269" r:id="rId11"/>
    <p:sldId id="270" r:id="rId12"/>
    <p:sldId id="271" r:id="rId13"/>
    <p:sldId id="272" r:id="rId14"/>
    <p:sldId id="273" r:id="rId15"/>
    <p:sldId id="274" r:id="rId16"/>
    <p:sldId id="275" r:id="rId17"/>
    <p:sldId id="276" r:id="rId18"/>
    <p:sldId id="277" r:id="rId19"/>
    <p:sldId id="278" r:id="rId20"/>
    <p:sldId id="279" r:id="rId21"/>
    <p:sldId id="280" r:id="rId22"/>
    <p:sldId id="283" r:id="rId23"/>
    <p:sldId id="282" r:id="rId24"/>
    <p:sldId id="281" r:id="rId25"/>
    <p:sldId id="284" r:id="rId26"/>
    <p:sldId id="285" r:id="rId27"/>
    <p:sldId id="286" r:id="rId28"/>
    <p:sldId id="287" r:id="rId29"/>
    <p:sldId id="288" r:id="rId30"/>
    <p:sldId id="289" r:id="rId31"/>
    <p:sldId id="290" r:id="rId32"/>
    <p:sldId id="291" r:id="rId33"/>
    <p:sldId id="292" r:id="rId34"/>
    <p:sldId id="293" r:id="rId35"/>
    <p:sldId id="294" r:id="rId36"/>
    <p:sldId id="295" r:id="rId37"/>
    <p:sldId id="296" r:id="rId38"/>
    <p:sldId id="297" r:id="rId39"/>
    <p:sldId id="298" r:id="rId40"/>
    <p:sldId id="299" r:id="rId41"/>
    <p:sldId id="300" r:id="rId42"/>
    <p:sldId id="301" r:id="rId43"/>
    <p:sldId id="302" r:id="rId44"/>
    <p:sldId id="303" r:id="rId45"/>
    <p:sldId id="304" r:id="rId46"/>
    <p:sldId id="305" r:id="rId47"/>
    <p:sldId id="306" r:id="rId48"/>
    <p:sldId id="327" r:id="rId49"/>
    <p:sldId id="307" r:id="rId50"/>
    <p:sldId id="261" r:id="rId51"/>
    <p:sldId id="308" r:id="rId52"/>
    <p:sldId id="309" r:id="rId53"/>
    <p:sldId id="310" r:id="rId54"/>
    <p:sldId id="311" r:id="rId55"/>
    <p:sldId id="312" r:id="rId56"/>
    <p:sldId id="313" r:id="rId57"/>
    <p:sldId id="314" r:id="rId58"/>
    <p:sldId id="315" r:id="rId59"/>
    <p:sldId id="316" r:id="rId60"/>
    <p:sldId id="317" r:id="rId61"/>
    <p:sldId id="318" r:id="rId62"/>
    <p:sldId id="320" r:id="rId63"/>
    <p:sldId id="321" r:id="rId64"/>
    <p:sldId id="322" r:id="rId65"/>
    <p:sldId id="323" r:id="rId66"/>
    <p:sldId id="324" r:id="rId67"/>
    <p:sldId id="325" r:id="rId68"/>
    <p:sldId id="326" r:id="rId69"/>
    <p:sldId id="328" r:id="rId70"/>
    <p:sldId id="329" r:id="rId71"/>
    <p:sldId id="330" r:id="rId72"/>
    <p:sldId id="331" r:id="rId73"/>
    <p:sldId id="332" r:id="rId74"/>
    <p:sldId id="333" r:id="rId75"/>
    <p:sldId id="334" r:id="rId76"/>
    <p:sldId id="335" r:id="rId77"/>
    <p:sldId id="336" r:id="rId78"/>
    <p:sldId id="337" r:id="rId79"/>
    <p:sldId id="338" r:id="rId80"/>
    <p:sldId id="339" r:id="rId81"/>
    <p:sldId id="340" r:id="rId82"/>
    <p:sldId id="341" r:id="rId83"/>
    <p:sldId id="342" r:id="rId84"/>
    <p:sldId id="343" r:id="rId85"/>
    <p:sldId id="344" r:id="rId86"/>
    <p:sldId id="258" r:id="rId87"/>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66"/>
    <a:srgbClr val="FFB6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0481" autoAdjust="0"/>
    <p:restoredTop sz="94660"/>
  </p:normalViewPr>
  <p:slideViewPr>
    <p:cSldViewPr snapToGrid="0">
      <p:cViewPr varScale="1">
        <p:scale>
          <a:sx n="113" d="100"/>
          <a:sy n="113" d="100"/>
        </p:scale>
        <p:origin x="114"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viewProps" Target="viewProps.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5" Type="http://schemas.openxmlformats.org/officeDocument/2006/relationships/slide" Target="slides/slide4.xml"/><Relationship Id="rId90" Type="http://schemas.openxmlformats.org/officeDocument/2006/relationships/theme" Target="theme/theme1.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presProps" Target="presProps.xml"/><Relationship Id="rId9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7" Type="http://schemas.openxmlformats.org/officeDocument/2006/relationships/slide" Target="slides/slide6.xml"/><Relationship Id="rId71" Type="http://schemas.openxmlformats.org/officeDocument/2006/relationships/slide" Target="slides/slide70.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s>
</file>

<file path=ppt/media/hdphoto1.wdp>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jpg>
</file>

<file path=ppt/media/image27.png>
</file>

<file path=ppt/media/image28.png>
</file>

<file path=ppt/media/image29.png>
</file>

<file path=ppt/media/image3.png>
</file>

<file path=ppt/media/image30.jpeg>
</file>

<file path=ppt/media/image31.png>
</file>

<file path=ppt/media/image32.png>
</file>

<file path=ppt/media/image33.png>
</file>

<file path=ppt/media/image34.png>
</file>

<file path=ppt/media/image35.png>
</file>

<file path=ppt/media/image36.jpg>
</file>

<file path=ppt/media/image37.png>
</file>

<file path=ppt/media/image38.png>
</file>

<file path=ppt/media/image39.png>
</file>

<file path=ppt/media/image4.png>
</file>

<file path=ppt/media/image40.png>
</file>

<file path=ppt/media/image41.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dia">
    <p:spTree>
      <p:nvGrpSpPr>
        <p:cNvPr id="1" name=""/>
        <p:cNvGrpSpPr/>
        <p:nvPr/>
      </p:nvGrpSpPr>
      <p:grpSpPr>
        <a:xfrm>
          <a:off x="0" y="0"/>
          <a:ext cx="0" cy="0"/>
          <a:chOff x="0" y="0"/>
          <a:chExt cx="0" cy="0"/>
        </a:xfrm>
      </p:grpSpPr>
      <p:sp>
        <p:nvSpPr>
          <p:cNvPr id="2" name="Titel 1"/>
          <p:cNvSpPr>
            <a:spLocks noGrp="1"/>
          </p:cNvSpPr>
          <p:nvPr>
            <p:ph type="ctrTitle"/>
          </p:nvPr>
        </p:nvSpPr>
        <p:spPr>
          <a:xfrm>
            <a:off x="1524000" y="1122363"/>
            <a:ext cx="9144000" cy="4223360"/>
          </a:xfrm>
        </p:spPr>
        <p:txBody>
          <a:bodyPr anchor="ctr"/>
          <a:lstStyle>
            <a:lvl1pPr algn="ctr">
              <a:defRPr sz="6000"/>
            </a:lvl1pPr>
          </a:lstStyle>
          <a:p>
            <a:r>
              <a:rPr lang="nl-NL" smtClean="0"/>
              <a:t>Klik om de stijl te bewerken</a:t>
            </a:r>
            <a:endParaRPr lang="nl-BE"/>
          </a:p>
        </p:txBody>
      </p:sp>
    </p:spTree>
    <p:extLst>
      <p:ext uri="{BB962C8B-B14F-4D97-AF65-F5344CB8AC3E}">
        <p14:creationId xmlns:p14="http://schemas.microsoft.com/office/powerpoint/2010/main" val="3206061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verticale tekst 2"/>
          <p:cNvSpPr>
            <a:spLocks noGrp="1"/>
          </p:cNvSpPr>
          <p:nvPr>
            <p:ph type="body" orient="vert" idx="1"/>
          </p:nvPr>
        </p:nvSpPr>
        <p:spPr/>
        <p:txBody>
          <a:bodyPr vert="eaVert"/>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11598451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724900" y="365125"/>
            <a:ext cx="2628900" cy="5811838"/>
          </a:xfrm>
        </p:spPr>
        <p:txBody>
          <a:bodyPr vert="eaVert"/>
          <a:lstStyle/>
          <a:p>
            <a:r>
              <a:rPr lang="nl-NL" smtClean="0"/>
              <a:t>Klik om de stijl te bewerken</a:t>
            </a:r>
            <a:endParaRPr lang="nl-BE"/>
          </a:p>
        </p:txBody>
      </p:sp>
      <p:sp>
        <p:nvSpPr>
          <p:cNvPr id="3" name="Tijdelijke aanduiding voor verticale tekst 2"/>
          <p:cNvSpPr>
            <a:spLocks noGrp="1"/>
          </p:cNvSpPr>
          <p:nvPr>
            <p:ph type="body" orient="vert" idx="1"/>
          </p:nvPr>
        </p:nvSpPr>
        <p:spPr>
          <a:xfrm>
            <a:off x="838200" y="365125"/>
            <a:ext cx="7734300" cy="5811838"/>
          </a:xfrm>
        </p:spPr>
        <p:txBody>
          <a:bodyPr vert="eaVert"/>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3176604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object">
    <p:spTree>
      <p:nvGrpSpPr>
        <p:cNvPr id="1" name=""/>
        <p:cNvGrpSpPr/>
        <p:nvPr/>
      </p:nvGrpSpPr>
      <p:grpSpPr>
        <a:xfrm>
          <a:off x="0" y="0"/>
          <a:ext cx="0" cy="0"/>
          <a:chOff x="0" y="0"/>
          <a:chExt cx="0" cy="0"/>
        </a:xfrm>
      </p:grpSpPr>
      <p:sp>
        <p:nvSpPr>
          <p:cNvPr id="2" name="Titel 1"/>
          <p:cNvSpPr>
            <a:spLocks noGrp="1"/>
          </p:cNvSpPr>
          <p:nvPr>
            <p:ph type="title"/>
          </p:nvPr>
        </p:nvSpPr>
        <p:spPr>
          <a:xfrm>
            <a:off x="1931831" y="210578"/>
            <a:ext cx="10109915" cy="1077309"/>
          </a:xfrm>
        </p:spPr>
        <p:txBody>
          <a:bodyPr/>
          <a:lstStyle/>
          <a:p>
            <a:r>
              <a:rPr lang="nl-NL" smtClean="0"/>
              <a:t>Klik om de stijl te bewerken</a:t>
            </a:r>
            <a:endParaRPr lang="nl-BE"/>
          </a:p>
        </p:txBody>
      </p:sp>
      <p:sp>
        <p:nvSpPr>
          <p:cNvPr id="3" name="Tijdelijke aanduiding voor inhoud 2"/>
          <p:cNvSpPr>
            <a:spLocks noGrp="1"/>
          </p:cNvSpPr>
          <p:nvPr>
            <p:ph idx="1"/>
          </p:nvPr>
        </p:nvSpPr>
        <p:spPr>
          <a:xfrm>
            <a:off x="1931832" y="1426379"/>
            <a:ext cx="10109916" cy="5283513"/>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Tree>
    <p:extLst>
      <p:ext uri="{BB962C8B-B14F-4D97-AF65-F5344CB8AC3E}">
        <p14:creationId xmlns:p14="http://schemas.microsoft.com/office/powerpoint/2010/main" val="16679615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spTree>
      <p:nvGrpSpPr>
        <p:cNvPr id="1" name=""/>
        <p:cNvGrpSpPr/>
        <p:nvPr/>
      </p:nvGrpSpPr>
      <p:grpSpPr>
        <a:xfrm>
          <a:off x="0" y="0"/>
          <a:ext cx="0" cy="0"/>
          <a:chOff x="0" y="0"/>
          <a:chExt cx="0" cy="0"/>
        </a:xfrm>
      </p:grpSpPr>
      <p:sp>
        <p:nvSpPr>
          <p:cNvPr id="2" name="Titel 1"/>
          <p:cNvSpPr>
            <a:spLocks noGrp="1"/>
          </p:cNvSpPr>
          <p:nvPr>
            <p:ph type="title"/>
          </p:nvPr>
        </p:nvSpPr>
        <p:spPr>
          <a:xfrm>
            <a:off x="831850" y="1709738"/>
            <a:ext cx="10515600" cy="2852737"/>
          </a:xfrm>
        </p:spPr>
        <p:txBody>
          <a:bodyPr anchor="b"/>
          <a:lstStyle>
            <a:lvl1pPr>
              <a:defRPr sz="6000"/>
            </a:lvl1pPr>
          </a:lstStyle>
          <a:p>
            <a:r>
              <a:rPr lang="nl-NL" smtClean="0"/>
              <a:t>Klik om de stijl te bewerken</a:t>
            </a:r>
            <a:endParaRPr lang="nl-BE"/>
          </a:p>
        </p:txBody>
      </p:sp>
      <p:sp>
        <p:nvSpPr>
          <p:cNvPr id="3" name="Tijdelijke aanduiding voor tekst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nl-NL" smtClean="0"/>
              <a:t>Tekststijl van het model bewerken</a:t>
            </a:r>
          </a:p>
        </p:txBody>
      </p:sp>
      <p:sp>
        <p:nvSpPr>
          <p:cNvPr id="4" name="Tijdelijke aanduiding voor datum 3"/>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5" name="Tijdelijke aanduiding voor voettekst 4"/>
          <p:cNvSpPr>
            <a:spLocks noGrp="1"/>
          </p:cNvSpPr>
          <p:nvPr>
            <p:ph type="ftr" sz="quarter" idx="11"/>
          </p:nvPr>
        </p:nvSpPr>
        <p:spPr>
          <a:xfrm>
            <a:off x="4038600" y="6356350"/>
            <a:ext cx="4114800" cy="365125"/>
          </a:xfrm>
          <a:prstGeom prst="rect">
            <a:avLst/>
          </a:prstGeom>
        </p:spPr>
        <p:txBody>
          <a:bodyPr/>
          <a:lstStyle/>
          <a:p>
            <a:endParaRPr lang="nl-BE"/>
          </a:p>
        </p:txBody>
      </p:sp>
      <p:sp>
        <p:nvSpPr>
          <p:cNvPr id="6" name="Tijdelijke aanduiding voor dianummer 5"/>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8847415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inhoud 2"/>
          <p:cNvSpPr>
            <a:spLocks noGrp="1"/>
          </p:cNvSpPr>
          <p:nvPr>
            <p:ph sz="half" idx="1"/>
          </p:nvPr>
        </p:nvSpPr>
        <p:spPr>
          <a:xfrm>
            <a:off x="838200" y="1825625"/>
            <a:ext cx="5181600" cy="435133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inhoud 3"/>
          <p:cNvSpPr>
            <a:spLocks noGrp="1"/>
          </p:cNvSpPr>
          <p:nvPr>
            <p:ph sz="half" idx="2"/>
          </p:nvPr>
        </p:nvSpPr>
        <p:spPr>
          <a:xfrm>
            <a:off x="6172200" y="1825625"/>
            <a:ext cx="5181600" cy="435133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52185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2" name="Titel 1"/>
          <p:cNvSpPr>
            <a:spLocks noGrp="1"/>
          </p:cNvSpPr>
          <p:nvPr>
            <p:ph type="title"/>
          </p:nvPr>
        </p:nvSpPr>
        <p:spPr>
          <a:xfrm>
            <a:off x="839788" y="365125"/>
            <a:ext cx="10515600" cy="1325563"/>
          </a:xfrm>
        </p:spPr>
        <p:txBody>
          <a:bodyPr/>
          <a:lstStyle/>
          <a:p>
            <a:r>
              <a:rPr lang="nl-NL" smtClean="0"/>
              <a:t>Klik om de stijl te bewerken</a:t>
            </a:r>
            <a:endParaRPr lang="nl-BE"/>
          </a:p>
        </p:txBody>
      </p:sp>
      <p:sp>
        <p:nvSpPr>
          <p:cNvPr id="3" name="Tijdelijke aanduiding voor tekst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Tekststijl van het model bewerken</a:t>
            </a:r>
          </a:p>
        </p:txBody>
      </p:sp>
      <p:sp>
        <p:nvSpPr>
          <p:cNvPr id="4" name="Tijdelijke aanduiding voor inhoud 3"/>
          <p:cNvSpPr>
            <a:spLocks noGrp="1"/>
          </p:cNvSpPr>
          <p:nvPr>
            <p:ph sz="half" idx="2"/>
          </p:nvPr>
        </p:nvSpPr>
        <p:spPr>
          <a:xfrm>
            <a:off x="839788" y="2505075"/>
            <a:ext cx="5157787" cy="368458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5" name="Tijdelijke aanduiding voor tekst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nl-NL" smtClean="0"/>
              <a:t>Tekststijl van het model bewerken</a:t>
            </a:r>
          </a:p>
        </p:txBody>
      </p:sp>
      <p:sp>
        <p:nvSpPr>
          <p:cNvPr id="6" name="Tijdelijke aanduiding voor inhoud 5"/>
          <p:cNvSpPr>
            <a:spLocks noGrp="1"/>
          </p:cNvSpPr>
          <p:nvPr>
            <p:ph sz="quarter" idx="4"/>
          </p:nvPr>
        </p:nvSpPr>
        <p:spPr>
          <a:xfrm>
            <a:off x="6172200" y="2505075"/>
            <a:ext cx="5183188" cy="3684588"/>
          </a:xfrm>
        </p:spPr>
        <p:txBody>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7" name="Tijdelijke aanduiding voor datum 6"/>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8" name="Tijdelijke aanduiding voor voettekst 7"/>
          <p:cNvSpPr>
            <a:spLocks noGrp="1"/>
          </p:cNvSpPr>
          <p:nvPr>
            <p:ph type="ftr" sz="quarter" idx="11"/>
          </p:nvPr>
        </p:nvSpPr>
        <p:spPr>
          <a:xfrm>
            <a:off x="4038600" y="6356350"/>
            <a:ext cx="4114800" cy="365125"/>
          </a:xfrm>
          <a:prstGeom prst="rect">
            <a:avLst/>
          </a:prstGeom>
        </p:spPr>
        <p:txBody>
          <a:bodyPr/>
          <a:lstStyle/>
          <a:p>
            <a:endParaRPr lang="nl-BE"/>
          </a:p>
        </p:txBody>
      </p:sp>
      <p:sp>
        <p:nvSpPr>
          <p:cNvPr id="9" name="Tijdelijke aanduiding voor dianummer 8"/>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0054933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nl-NL" smtClean="0"/>
              <a:t>Klik om de stijl te bewerken</a:t>
            </a:r>
            <a:endParaRPr lang="nl-BE"/>
          </a:p>
        </p:txBody>
      </p:sp>
      <p:sp>
        <p:nvSpPr>
          <p:cNvPr id="3" name="Tijdelijke aanduiding voor datum 2"/>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4" name="Tijdelijke aanduiding voor voettekst 3"/>
          <p:cNvSpPr>
            <a:spLocks noGrp="1"/>
          </p:cNvSpPr>
          <p:nvPr>
            <p:ph type="ftr" sz="quarter" idx="11"/>
          </p:nvPr>
        </p:nvSpPr>
        <p:spPr>
          <a:xfrm>
            <a:off x="4038600" y="6356350"/>
            <a:ext cx="4114800" cy="365125"/>
          </a:xfrm>
          <a:prstGeom prst="rect">
            <a:avLst/>
          </a:prstGeom>
        </p:spPr>
        <p:txBody>
          <a:bodyPr/>
          <a:lstStyle/>
          <a:p>
            <a:endParaRPr lang="nl-BE"/>
          </a:p>
        </p:txBody>
      </p:sp>
      <p:sp>
        <p:nvSpPr>
          <p:cNvPr id="5" name="Tijdelijke aanduiding voor dianummer 4"/>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17888223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3" name="Tijdelijke aanduiding voor voettekst 2"/>
          <p:cNvSpPr>
            <a:spLocks noGrp="1"/>
          </p:cNvSpPr>
          <p:nvPr>
            <p:ph type="ftr" sz="quarter" idx="11"/>
          </p:nvPr>
        </p:nvSpPr>
        <p:spPr>
          <a:xfrm>
            <a:off x="4038600" y="6356350"/>
            <a:ext cx="4114800" cy="365125"/>
          </a:xfrm>
          <a:prstGeom prst="rect">
            <a:avLst/>
          </a:prstGeom>
        </p:spPr>
        <p:txBody>
          <a:bodyPr/>
          <a:lstStyle/>
          <a:p>
            <a:endParaRPr lang="nl-BE"/>
          </a:p>
        </p:txBody>
      </p:sp>
      <p:sp>
        <p:nvSpPr>
          <p:cNvPr id="4" name="Tijdelijke aanduiding voor dianummer 3"/>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2132719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BE"/>
          </a:p>
        </p:txBody>
      </p:sp>
      <p:sp>
        <p:nvSpPr>
          <p:cNvPr id="3" name="Tijdelijke aanduiding voor inhoud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Tekststijl van het model bewerken</a:t>
            </a:r>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23490861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2" name="Titel 1"/>
          <p:cNvSpPr>
            <a:spLocks noGrp="1"/>
          </p:cNvSpPr>
          <p:nvPr>
            <p:ph type="title"/>
          </p:nvPr>
        </p:nvSpPr>
        <p:spPr>
          <a:xfrm>
            <a:off x="839788" y="457200"/>
            <a:ext cx="3932237" cy="1600200"/>
          </a:xfrm>
        </p:spPr>
        <p:txBody>
          <a:bodyPr anchor="b"/>
          <a:lstStyle>
            <a:lvl1pPr>
              <a:defRPr sz="3200"/>
            </a:lvl1pPr>
          </a:lstStyle>
          <a:p>
            <a:r>
              <a:rPr lang="nl-NL" smtClean="0"/>
              <a:t>Klik om de stijl te bewerken</a:t>
            </a:r>
            <a:endParaRPr lang="nl-BE"/>
          </a:p>
        </p:txBody>
      </p:sp>
      <p:sp>
        <p:nvSpPr>
          <p:cNvPr id="3" name="Tijdelijke aanduiding voor afbeelding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nl-BE"/>
          </a:p>
        </p:txBody>
      </p:sp>
      <p:sp>
        <p:nvSpPr>
          <p:cNvPr id="4" name="Tijdelijke aanduiding voor tekst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nl-NL" smtClean="0"/>
              <a:t>Tekststijl van het model bewerken</a:t>
            </a:r>
          </a:p>
        </p:txBody>
      </p:sp>
      <p:sp>
        <p:nvSpPr>
          <p:cNvPr id="5" name="Tijdelijke aanduiding voor datum 4"/>
          <p:cNvSpPr>
            <a:spLocks noGrp="1"/>
          </p:cNvSpPr>
          <p:nvPr>
            <p:ph type="dt" sz="half" idx="10"/>
          </p:nvPr>
        </p:nvSpPr>
        <p:spPr>
          <a:xfrm>
            <a:off x="838200" y="6356350"/>
            <a:ext cx="2743200" cy="365125"/>
          </a:xfrm>
          <a:prstGeom prst="rect">
            <a:avLst/>
          </a:prstGeom>
        </p:spPr>
        <p:txBody>
          <a:bodyPr/>
          <a:lstStyle/>
          <a:p>
            <a:fld id="{D3A1614A-66A8-4ACF-91A6-9665246C87F1}" type="datetimeFigureOut">
              <a:rPr lang="nl-BE" smtClean="0"/>
              <a:t>26/05/2022</a:t>
            </a:fld>
            <a:endParaRPr lang="nl-BE"/>
          </a:p>
        </p:txBody>
      </p:sp>
      <p:sp>
        <p:nvSpPr>
          <p:cNvPr id="6" name="Tijdelijke aanduiding voor voettekst 5"/>
          <p:cNvSpPr>
            <a:spLocks noGrp="1"/>
          </p:cNvSpPr>
          <p:nvPr>
            <p:ph type="ftr" sz="quarter" idx="11"/>
          </p:nvPr>
        </p:nvSpPr>
        <p:spPr>
          <a:xfrm>
            <a:off x="4038600" y="6356350"/>
            <a:ext cx="4114800" cy="365125"/>
          </a:xfrm>
          <a:prstGeom prst="rect">
            <a:avLst/>
          </a:prstGeom>
        </p:spPr>
        <p:txBody>
          <a:bodyPr/>
          <a:lstStyle/>
          <a:p>
            <a:endParaRPr lang="nl-BE"/>
          </a:p>
        </p:txBody>
      </p:sp>
      <p:sp>
        <p:nvSpPr>
          <p:cNvPr id="7" name="Tijdelijke aanduiding voor dianummer 6"/>
          <p:cNvSpPr>
            <a:spLocks noGrp="1"/>
          </p:cNvSpPr>
          <p:nvPr>
            <p:ph type="sldNum" sz="quarter" idx="12"/>
          </p:nvPr>
        </p:nvSpPr>
        <p:spPr>
          <a:xfrm>
            <a:off x="8610600" y="6356350"/>
            <a:ext cx="2743200" cy="365125"/>
          </a:xfrm>
          <a:prstGeom prst="rect">
            <a:avLst/>
          </a:prstGeom>
        </p:spPr>
        <p:txBody>
          <a:bodyPr/>
          <a:lstStyle/>
          <a:p>
            <a:fld id="{DAF02DC9-ADD6-4A93-94DE-411EBD025549}" type="slidenum">
              <a:rPr lang="nl-BE" smtClean="0"/>
              <a:t>‹nr.›</a:t>
            </a:fld>
            <a:endParaRPr lang="nl-BE"/>
          </a:p>
        </p:txBody>
      </p:sp>
    </p:spTree>
    <p:extLst>
      <p:ext uri="{BB962C8B-B14F-4D97-AF65-F5344CB8AC3E}">
        <p14:creationId xmlns:p14="http://schemas.microsoft.com/office/powerpoint/2010/main" val="31834381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50000">
              <a:schemeClr val="accent2">
                <a:lumMod val="60000"/>
                <a:lumOff val="40000"/>
              </a:schemeClr>
            </a:gs>
            <a:gs pos="0">
              <a:schemeClr val="accent2">
                <a:lumMod val="40000"/>
                <a:lumOff val="60000"/>
              </a:schemeClr>
            </a:gs>
            <a:gs pos="100000">
              <a:srgbClr val="FFB633"/>
            </a:gs>
          </a:gsLst>
          <a:lin ang="5400000" scaled="1"/>
          <a:tileRect/>
        </a:gra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a:xfrm>
            <a:off x="2053882" y="182245"/>
            <a:ext cx="10003301" cy="985373"/>
          </a:xfrm>
          <a:prstGeom prst="rect">
            <a:avLst/>
          </a:prstGeom>
        </p:spPr>
        <p:txBody>
          <a:bodyPr vert="horz" lIns="91440" tIns="45720" rIns="91440" bIns="45720" rtlCol="0" anchor="ctr">
            <a:normAutofit/>
          </a:bodyPr>
          <a:lstStyle/>
          <a:p>
            <a:r>
              <a:rPr lang="nl-NL" smtClean="0"/>
              <a:t>Klik om de stijl te bewerken</a:t>
            </a:r>
            <a:endParaRPr lang="nl-BE"/>
          </a:p>
        </p:txBody>
      </p:sp>
      <p:sp>
        <p:nvSpPr>
          <p:cNvPr id="3" name="Tijdelijke aanduiding voor tekst 2"/>
          <p:cNvSpPr>
            <a:spLocks noGrp="1"/>
          </p:cNvSpPr>
          <p:nvPr>
            <p:ph type="body" idx="1"/>
          </p:nvPr>
        </p:nvSpPr>
        <p:spPr>
          <a:xfrm>
            <a:off x="2053881" y="1347323"/>
            <a:ext cx="10003301" cy="5306695"/>
          </a:xfrm>
          <a:prstGeom prst="rect">
            <a:avLst/>
          </a:prstGeom>
        </p:spPr>
        <p:txBody>
          <a:bodyPr vert="horz" lIns="91440" tIns="45720" rIns="91440" bIns="45720" rtlCol="0">
            <a:normAutofit/>
          </a:bodyPr>
          <a:lstStyle/>
          <a:p>
            <a:pPr lvl="0"/>
            <a:r>
              <a:rPr lang="nl-NL" smtClean="0"/>
              <a:t>Tekststijl van het model bewerken</a:t>
            </a:r>
          </a:p>
          <a:p>
            <a:pPr lvl="1"/>
            <a:r>
              <a:rPr lang="nl-NL" smtClean="0"/>
              <a:t>Tweede niveau</a:t>
            </a:r>
          </a:p>
          <a:p>
            <a:pPr lvl="2"/>
            <a:r>
              <a:rPr lang="nl-NL" smtClean="0"/>
              <a:t>Derde niveau</a:t>
            </a:r>
          </a:p>
          <a:p>
            <a:pPr lvl="3"/>
            <a:r>
              <a:rPr lang="nl-NL" smtClean="0"/>
              <a:t>Vierde niveau</a:t>
            </a:r>
          </a:p>
          <a:p>
            <a:pPr lvl="4"/>
            <a:r>
              <a:rPr lang="nl-NL" smtClean="0"/>
              <a:t>Vijfde niveau</a:t>
            </a:r>
            <a:endParaRPr lang="nl-BE"/>
          </a:p>
        </p:txBody>
      </p:sp>
    </p:spTree>
    <p:extLst>
      <p:ext uri="{BB962C8B-B14F-4D97-AF65-F5344CB8AC3E}">
        <p14:creationId xmlns:p14="http://schemas.microsoft.com/office/powerpoint/2010/main" val="3662574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1.gif"/><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8.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8" Type="http://schemas.openxmlformats.org/officeDocument/2006/relationships/slide" Target="slide62.xml"/><Relationship Id="rId3" Type="http://schemas.openxmlformats.org/officeDocument/2006/relationships/slide" Target="slide11.xml"/><Relationship Id="rId7" Type="http://schemas.openxmlformats.org/officeDocument/2006/relationships/slide" Target="slide50.xml"/><Relationship Id="rId2" Type="http://schemas.openxmlformats.org/officeDocument/2006/relationships/slide" Target="slide3.xml"/><Relationship Id="rId1" Type="http://schemas.openxmlformats.org/officeDocument/2006/relationships/slideLayout" Target="../slideLayouts/slideLayout2.xml"/><Relationship Id="rId6" Type="http://schemas.openxmlformats.org/officeDocument/2006/relationships/slide" Target="slide39.xml"/><Relationship Id="rId5" Type="http://schemas.openxmlformats.org/officeDocument/2006/relationships/slide" Target="slide34.xml"/><Relationship Id="rId4" Type="http://schemas.openxmlformats.org/officeDocument/2006/relationships/slide" Target="slide25.xml"/><Relationship Id="rId9" Type="http://schemas.openxmlformats.org/officeDocument/2006/relationships/image" Target="../media/image1.gif"/></Relationships>
</file>

<file path=ppt/slides/_rels/slide20.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3.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gif"/></Relationships>
</file>

<file path=ppt/slides/_rels/slide2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slide" Target="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gif"/></Relationships>
</file>

<file path=ppt/slides/_rels/slide26.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slide" Target="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gif"/></Relationships>
</file>

<file path=ppt/slides/_rels/slide28.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slide" Target="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gif"/></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slide" Target="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gif"/></Relationships>
</file>

<file path=ppt/slides/_rels/slide30.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slide" Target="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gif"/></Relationships>
</file>

<file path=ppt/slides/_rels/slide3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26.jpg"/><Relationship Id="rId7"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 Id="rId9" Type="http://schemas.microsoft.com/office/2007/relationships/hdphoto" Target="../media/hdphoto1.wdp"/></Relationships>
</file>

<file path=ppt/slides/_rels/slide35.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6.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8.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39.xml.rels><?xml version="1.0" encoding="UTF-8" standalone="yes"?>
<Relationships xmlns="http://schemas.openxmlformats.org/package/2006/relationships"><Relationship Id="rId3" Type="http://schemas.openxmlformats.org/officeDocument/2006/relationships/image" Target="../media/image30.jpeg"/><Relationship Id="rId7" Type="http://schemas.microsoft.com/office/2007/relationships/hdphoto" Target="../media/hdphoto1.wdp"/><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gif"/><Relationship Id="rId4" Type="http://schemas.openxmlformats.org/officeDocument/2006/relationships/image" Target="../media/image31.png"/></Relationships>
</file>

<file path=ppt/slides/_rels/slide4.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4.png"/><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gif"/></Relationships>
</file>

<file path=ppt/slides/_rels/slide40.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2.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slide" Target="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gif"/></Relationships>
</file>

<file path=ppt/slides/_rels/slide43.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slide" Target="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gif"/></Relationships>
</file>

<file path=ppt/slides/_rels/slide4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slide" Target="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gif"/></Relationships>
</file>

<file path=ppt/slides/_rels/slide45.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slide" Target="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gif"/></Relationships>
</file>

<file path=ppt/slides/_rels/slide46.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47.xml.rels><?xml version="1.0" encoding="UTF-8" standalone="yes"?>
<Relationships xmlns="http://schemas.openxmlformats.org/package/2006/relationships"><Relationship Id="rId3" Type="http://schemas.openxmlformats.org/officeDocument/2006/relationships/hyperlink" Target="https://www.image-map.net/" TargetMode="External"/><Relationship Id="rId7" Type="http://schemas.microsoft.com/office/2007/relationships/hdphoto" Target="../media/hdphoto1.wdp"/><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1.gif"/><Relationship Id="rId4" Type="http://schemas.openxmlformats.org/officeDocument/2006/relationships/image" Target="../media/image32.png"/></Relationships>
</file>

<file path=ppt/slides/_rels/slide48.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49.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5.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50.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2.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3.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4.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5.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6.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7.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8.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59.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17" Type="http://schemas.microsoft.com/office/2007/relationships/hdphoto" Target="../media/hdphoto1.wdp"/><Relationship Id="rId2" Type="http://schemas.openxmlformats.org/officeDocument/2006/relationships/slide" Target="slide2.xml"/><Relationship Id="rId16"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gif"/><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_rels/slide60.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61.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6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6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6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2.xml"/><Relationship Id="rId5" Type="http://schemas.openxmlformats.org/officeDocument/2006/relationships/image" Target="../media/image1.gif"/><Relationship Id="rId4" Type="http://schemas.openxmlformats.org/officeDocument/2006/relationships/image" Target="../media/image33.png"/></Relationships>
</file>

<file path=ppt/slides/_rels/slide6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6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2.xml"/><Relationship Id="rId5" Type="http://schemas.openxmlformats.org/officeDocument/2006/relationships/image" Target="../media/image1.gif"/><Relationship Id="rId4" Type="http://schemas.openxmlformats.org/officeDocument/2006/relationships/image" Target="../media/image34.png"/></Relationships>
</file>

<file path=ppt/slides/_rels/slide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image" Target="../media/image1.gif"/><Relationship Id="rId5" Type="http://schemas.openxmlformats.org/officeDocument/2006/relationships/image" Target="../media/image36.jpg"/><Relationship Id="rId4" Type="http://schemas.openxmlformats.org/officeDocument/2006/relationships/image" Target="../media/image35.png"/></Relationships>
</file>

<file path=ppt/slides/_rels/slide6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6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7.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7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7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7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7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7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7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7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7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7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7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8.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80.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slide" Target="slide2.xml"/><Relationship Id="rId1" Type="http://schemas.openxmlformats.org/officeDocument/2006/relationships/slideLayout" Target="../slideLayouts/slideLayout2.xml"/><Relationship Id="rId5" Type="http://schemas.openxmlformats.org/officeDocument/2006/relationships/image" Target="../media/image1.gif"/><Relationship Id="rId4" Type="http://schemas.openxmlformats.org/officeDocument/2006/relationships/image" Target="../media/image3.png"/></Relationships>
</file>

<file path=ppt/slides/_rels/slide81.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slide" Target="slide2.xml"/><Relationship Id="rId1" Type="http://schemas.openxmlformats.org/officeDocument/2006/relationships/slideLayout" Target="../slideLayouts/slideLayout2.xml"/><Relationship Id="rId5" Type="http://schemas.openxmlformats.org/officeDocument/2006/relationships/image" Target="../media/image1.gif"/><Relationship Id="rId4" Type="http://schemas.openxmlformats.org/officeDocument/2006/relationships/image" Target="../media/image3.png"/></Relationships>
</file>

<file path=ppt/slides/_rels/slide8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8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8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 Target="slide2.xml"/><Relationship Id="rId1" Type="http://schemas.openxmlformats.org/officeDocument/2006/relationships/slideLayout" Target="../slideLayouts/slideLayout2.xml"/><Relationship Id="rId4" Type="http://schemas.openxmlformats.org/officeDocument/2006/relationships/image" Target="../media/image1.gif"/></Relationships>
</file>

<file path=ppt/slides/_rels/slide85.xml.rels><?xml version="1.0" encoding="UTF-8" standalone="yes"?>
<Relationships xmlns="http://schemas.openxmlformats.org/package/2006/relationships"><Relationship Id="rId3" Type="http://schemas.openxmlformats.org/officeDocument/2006/relationships/image" Target="../media/image21.png"/><Relationship Id="rId7"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6" Type="http://schemas.openxmlformats.org/officeDocument/2006/relationships/image" Target="../media/image40.png"/><Relationship Id="rId5" Type="http://schemas.openxmlformats.org/officeDocument/2006/relationships/image" Target="../media/image39.png"/><Relationship Id="rId4" Type="http://schemas.openxmlformats.org/officeDocument/2006/relationships/image" Target="../media/image38.png"/></Relationships>
</file>

<file path=ppt/slides/_rels/slide86.xml.rels><?xml version="1.0" encoding="UTF-8" standalone="yes"?>
<Relationships xmlns="http://schemas.openxmlformats.org/package/2006/relationships"><Relationship Id="rId3" Type="http://schemas.openxmlformats.org/officeDocument/2006/relationships/image" Target="../media/image1.gif"/><Relationship Id="rId2" Type="http://schemas.openxmlformats.org/officeDocument/2006/relationships/slide" Target="slide2.xml"/><Relationship Id="rId1" Type="http://schemas.openxmlformats.org/officeDocument/2006/relationships/slideLayout" Target="../slideLayouts/slideLayout2.xml"/><Relationship Id="rId5" Type="http://schemas.openxmlformats.org/officeDocument/2006/relationships/image" Target="../media/image41.jpg"/><Relationship Id="rId4" Type="http://schemas.openxmlformats.org/officeDocument/2006/relationships/hyperlink" Target="https://www.klascement.net/"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slide" Target="slide2.xml"/><Relationship Id="rId1" Type="http://schemas.openxmlformats.org/officeDocument/2006/relationships/slideLayout" Target="../slideLayouts/slideLayout2.xml"/><Relationship Id="rId6" Type="http://schemas.microsoft.com/office/2007/relationships/hdphoto" Target="../media/hdphoto1.wdp"/><Relationship Id="rId5" Type="http://schemas.openxmlformats.org/officeDocument/2006/relationships/image" Target="../media/image3.png"/><Relationship Id="rId4" Type="http://schemas.openxmlformats.org/officeDocument/2006/relationships/image" Target="../media/image1.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nl-BE" dirty="0" smtClean="0"/>
              <a:t>6. Van hot naar hyperlink</a:t>
            </a:r>
            <a:endParaRPr lang="nl-BE" dirty="0"/>
          </a:p>
        </p:txBody>
      </p:sp>
    </p:spTree>
    <p:extLst>
      <p:ext uri="{BB962C8B-B14F-4D97-AF65-F5344CB8AC3E}">
        <p14:creationId xmlns:p14="http://schemas.microsoft.com/office/powerpoint/2010/main" val="29928667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6.1 Interne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67</a:t>
            </a:r>
            <a:endParaRPr lang="nl-BE" dirty="0">
              <a:solidFill>
                <a:schemeClr val="accent2">
                  <a:lumMod val="75000"/>
                </a:schemeClr>
              </a:solidFill>
            </a:endParaRPr>
          </a:p>
        </p:txBody>
      </p:sp>
      <p:sp>
        <p:nvSpPr>
          <p:cNvPr id="29" name="Rechthoek 28"/>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stap2 </a:t>
            </a:r>
            <a:endParaRPr lang="nl-BE" dirty="0">
              <a:solidFill>
                <a:schemeClr val="accent2">
                  <a:lumMod val="75000"/>
                </a:schemeClr>
              </a:solidFill>
            </a:endParaRPr>
          </a:p>
        </p:txBody>
      </p:sp>
      <p:sp>
        <p:nvSpPr>
          <p:cNvPr id="31" name="Tekstvak 30"/>
          <p:cNvSpPr txBox="1"/>
          <p:nvPr/>
        </p:nvSpPr>
        <p:spPr>
          <a:xfrm>
            <a:off x="1463038" y="1386081"/>
            <a:ext cx="10728962" cy="4308872"/>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 volgende code toe onderaan elk artikel van index.html in </a:t>
            </a:r>
            <a:r>
              <a:rPr lang="nl-BE" sz="2800" dirty="0" smtClean="0"/>
              <a:t>vb06.</a:t>
            </a:r>
          </a:p>
          <a:p>
            <a:pPr marL="514350" indent="-514350">
              <a:spcBef>
                <a:spcPts val="1200"/>
              </a:spcBef>
              <a:buClr>
                <a:schemeClr val="accent6"/>
              </a:buClr>
              <a:buFont typeface="Wingdings 3" panose="05040102010807070707" pitchFamily="18" charset="2"/>
              <a:buChar char=""/>
            </a:pPr>
            <a:endParaRPr lang="nl-BE" sz="2800" dirty="0"/>
          </a:p>
          <a:p>
            <a:pPr>
              <a:spcBef>
                <a:spcPts val="1200"/>
              </a:spcBef>
              <a:buClr>
                <a:schemeClr val="accent6"/>
              </a:buClr>
            </a:pPr>
            <a:endParaRPr lang="nl-BE" sz="2800" dirty="0" smtClean="0"/>
          </a:p>
          <a:p>
            <a:pPr marL="514350" indent="-514350">
              <a:spcBef>
                <a:spcPts val="1200"/>
              </a:spcBef>
              <a:buClr>
                <a:schemeClr val="accent6"/>
              </a:buClr>
              <a:buFont typeface="Wingdings 3" panose="05040102010807070707" pitchFamily="18" charset="2"/>
              <a:buChar char=""/>
            </a:pPr>
            <a:r>
              <a:rPr lang="nl-BE" sz="2800" dirty="0" smtClean="0"/>
              <a:t>Zorg </a:t>
            </a:r>
            <a:r>
              <a:rPr lang="nl-BE" sz="2800" dirty="0"/>
              <a:t>er via </a:t>
            </a:r>
            <a:r>
              <a:rPr lang="nl-BE" sz="2800" dirty="0" err="1"/>
              <a:t>css</a:t>
            </a:r>
            <a:r>
              <a:rPr lang="nl-BE" sz="2800" dirty="0"/>
              <a:t>-code voor dat het pijltje steeds rechts uitgelijnd wordt.</a:t>
            </a:r>
          </a:p>
          <a:p>
            <a:pPr marL="514350" indent="-514350">
              <a:spcBef>
                <a:spcPts val="1200"/>
              </a:spcBef>
              <a:buClr>
                <a:schemeClr val="accent6"/>
              </a:buClr>
              <a:buFont typeface="Wingdings 3" panose="05040102010807070707" pitchFamily="18" charset="2"/>
              <a:buChar char=""/>
            </a:pPr>
            <a:r>
              <a:rPr lang="nl-BE" sz="2800" dirty="0" smtClean="0"/>
              <a:t>Valideer </a:t>
            </a:r>
            <a:r>
              <a:rPr lang="nl-BE" sz="2800" dirty="0"/>
              <a:t>de web- en stijlpagina’s met de </a:t>
            </a:r>
            <a:r>
              <a:rPr lang="nl-BE" sz="2800" dirty="0" err="1"/>
              <a:t>validator</a:t>
            </a:r>
            <a:r>
              <a:rPr lang="nl-BE" sz="2800" dirty="0"/>
              <a:t> van W3C.</a:t>
            </a:r>
          </a:p>
          <a:p>
            <a:pPr algn="r">
              <a:spcBef>
                <a:spcPts val="1200"/>
              </a:spcBef>
              <a:buClr>
                <a:schemeClr val="accent6"/>
              </a:buClr>
            </a:pPr>
            <a:endParaRPr lang="nl-BE" sz="2800" dirty="0"/>
          </a:p>
        </p:txBody>
      </p:sp>
      <p:graphicFrame>
        <p:nvGraphicFramePr>
          <p:cNvPr id="15" name="Tabel 14"/>
          <p:cNvGraphicFramePr>
            <a:graphicFrameLocks noGrp="1"/>
          </p:cNvGraphicFramePr>
          <p:nvPr>
            <p:extLst>
              <p:ext uri="{D42A27DB-BD31-4B8C-83A1-F6EECF244321}">
                <p14:modId xmlns:p14="http://schemas.microsoft.com/office/powerpoint/2010/main" val="4119646615"/>
              </p:ext>
            </p:extLst>
          </p:nvPr>
        </p:nvGraphicFramePr>
        <p:xfrm>
          <a:off x="2091250" y="2478950"/>
          <a:ext cx="9950496" cy="731520"/>
        </p:xfrm>
        <a:graphic>
          <a:graphicData uri="http://schemas.openxmlformats.org/drawingml/2006/table">
            <a:tbl>
              <a:tblPr firstRow="1" firstCol="1" bandRow="1">
                <a:tableStyleId>{5C22544A-7EE6-4342-B048-85BDC9FD1C3A}</a:tableStyleId>
              </a:tblPr>
              <a:tblGrid>
                <a:gridCol w="594800">
                  <a:extLst>
                    <a:ext uri="{9D8B030D-6E8A-4147-A177-3AD203B41FA5}">
                      <a16:colId xmlns:a16="http://schemas.microsoft.com/office/drawing/2014/main" val="2855085912"/>
                    </a:ext>
                  </a:extLst>
                </a:gridCol>
                <a:gridCol w="9355696">
                  <a:extLst>
                    <a:ext uri="{9D8B030D-6E8A-4147-A177-3AD203B41FA5}">
                      <a16:colId xmlns:a16="http://schemas.microsoft.com/office/drawing/2014/main" val="2105840097"/>
                    </a:ext>
                  </a:extLst>
                </a:gridCol>
              </a:tblGrid>
              <a:tr h="592863">
                <a:tc>
                  <a:txBody>
                    <a:bodyPr/>
                    <a:lstStyle/>
                    <a:p>
                      <a:pPr algn="r">
                        <a:lnSpc>
                          <a:spcPct val="100000"/>
                        </a:lnSpc>
                        <a:spcAft>
                          <a:spcPts val="0"/>
                        </a:spcAft>
                      </a:pPr>
                      <a:r>
                        <a:rPr lang="nl-BE" sz="2400" b="0" dirty="0" smtClean="0">
                          <a:effectLst/>
                        </a:rPr>
                        <a:t>30</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it-IT" sz="2400" b="0" dirty="0" smtClean="0">
                          <a:solidFill>
                            <a:schemeClr val="accent6"/>
                          </a:solidFill>
                          <a:effectLst/>
                          <a:latin typeface="Code New Roman" panose="020B0609020204030204" pitchFamily="49" charset="0"/>
                          <a:cs typeface="Code New Roman" panose="020B0609020204030204" pitchFamily="49" charset="0"/>
                        </a:rPr>
                        <a:t>&lt;p&gt;&lt;a href="#top"&gt;&lt;img src="plaatjes/up.png" 					alt=”pijltje</a:t>
                      </a:r>
                      <a:r>
                        <a:rPr lang="it-IT" sz="2400" b="0" baseline="0" dirty="0" smtClean="0">
                          <a:solidFill>
                            <a:schemeClr val="accent6"/>
                          </a:solidFill>
                          <a:effectLst/>
                          <a:latin typeface="Code New Roman" panose="020B0609020204030204" pitchFamily="49" charset="0"/>
                          <a:cs typeface="Code New Roman" panose="020B0609020204030204" pitchFamily="49" charset="0"/>
                        </a:rPr>
                        <a:t> </a:t>
                      </a:r>
                      <a:r>
                        <a:rPr lang="it-IT" sz="2400" b="0" dirty="0" smtClean="0">
                          <a:solidFill>
                            <a:schemeClr val="accent6"/>
                          </a:solidFill>
                          <a:effectLst/>
                          <a:latin typeface="Code New Roman" panose="020B0609020204030204" pitchFamily="49" charset="0"/>
                          <a:cs typeface="Code New Roman" panose="020B0609020204030204" pitchFamily="49" charset="0"/>
                        </a:rPr>
                        <a:t>omhoog”&gt;&lt;/a&gt;&lt;/p&gt;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Gelijkbenige driehoek 16">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Gelijkbenige driehoek 17">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9"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0" name="Afbeelding 19"/>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1819227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67</a:t>
            </a:r>
            <a:endParaRPr lang="nl-BE" dirty="0">
              <a:solidFill>
                <a:schemeClr val="accent2">
                  <a:lumMod val="75000"/>
                </a:schemeClr>
              </a:solidFill>
            </a:endParaRPr>
          </a:p>
        </p:txBody>
      </p:sp>
      <p:sp>
        <p:nvSpPr>
          <p:cNvPr id="29" name="Rechthoek 28"/>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stap3 </a:t>
            </a:r>
            <a:endParaRPr lang="nl-BE" dirty="0">
              <a:solidFill>
                <a:schemeClr val="accent2">
                  <a:lumMod val="75000"/>
                </a:schemeClr>
              </a:solidFill>
            </a:endParaRPr>
          </a:p>
        </p:txBody>
      </p:sp>
      <p:sp>
        <p:nvSpPr>
          <p:cNvPr id="31" name="Tekstvak 30"/>
          <p:cNvSpPr txBox="1"/>
          <p:nvPr/>
        </p:nvSpPr>
        <p:spPr>
          <a:xfrm>
            <a:off x="1463039" y="1701253"/>
            <a:ext cx="10728962" cy="110799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de volgende hyperlink toe aan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 in </a:t>
            </a:r>
            <a:r>
              <a:rPr lang="nl-BE" sz="2800" dirty="0">
                <a:solidFill>
                  <a:schemeClr val="accent6"/>
                </a:solidFill>
                <a:latin typeface="Code New Roman" panose="020B0609020204030204" pitchFamily="49" charset="0"/>
                <a:cs typeface="Code New Roman" panose="020B0609020204030204" pitchFamily="49" charset="0"/>
              </a:rPr>
              <a:t>vb06</a:t>
            </a:r>
            <a:r>
              <a:rPr lang="nl-BE" sz="2800" dirty="0"/>
              <a:t>.</a:t>
            </a:r>
          </a:p>
          <a:p>
            <a:pPr algn="r">
              <a:spcBef>
                <a:spcPts val="1200"/>
              </a:spcBef>
              <a:buClr>
                <a:schemeClr val="accent6"/>
              </a:buClr>
            </a:pPr>
            <a:endParaRPr lang="nl-BE" sz="2800" dirty="0"/>
          </a:p>
        </p:txBody>
      </p:sp>
      <p:graphicFrame>
        <p:nvGraphicFramePr>
          <p:cNvPr id="15" name="Tabel 14"/>
          <p:cNvGraphicFramePr>
            <a:graphicFrameLocks noGrp="1"/>
          </p:cNvGraphicFramePr>
          <p:nvPr>
            <p:extLst>
              <p:ext uri="{D42A27DB-BD31-4B8C-83A1-F6EECF244321}">
                <p14:modId xmlns:p14="http://schemas.microsoft.com/office/powerpoint/2010/main" val="1295198355"/>
              </p:ext>
            </p:extLst>
          </p:nvPr>
        </p:nvGraphicFramePr>
        <p:xfrm>
          <a:off x="2091250" y="2478950"/>
          <a:ext cx="9950496" cy="731520"/>
        </p:xfrm>
        <a:graphic>
          <a:graphicData uri="http://schemas.openxmlformats.org/drawingml/2006/table">
            <a:tbl>
              <a:tblPr firstRow="1" firstCol="1" bandRow="1">
                <a:tableStyleId>{5C22544A-7EE6-4342-B048-85BDC9FD1C3A}</a:tableStyleId>
              </a:tblPr>
              <a:tblGrid>
                <a:gridCol w="594800">
                  <a:extLst>
                    <a:ext uri="{9D8B030D-6E8A-4147-A177-3AD203B41FA5}">
                      <a16:colId xmlns:a16="http://schemas.microsoft.com/office/drawing/2014/main" val="2855085912"/>
                    </a:ext>
                  </a:extLst>
                </a:gridCol>
                <a:gridCol w="935569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20</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it-IT" sz="2400" b="0" dirty="0" smtClean="0">
                          <a:solidFill>
                            <a:schemeClr val="accent6"/>
                          </a:solidFill>
                          <a:effectLst/>
                          <a:latin typeface="Code New Roman" panose="020B0609020204030204" pitchFamily="49" charset="0"/>
                          <a:cs typeface="Code New Roman" panose="020B0609020204030204" pitchFamily="49" charset="0"/>
                        </a:rPr>
                        <a:t>&lt;li&gt;&lt;a href="pages/bibliografie.html"&gt;</a:t>
                      </a:r>
                      <a:r>
                        <a:rPr lang="it-IT" sz="2400" b="0" dirty="0" smtClean="0">
                          <a:solidFill>
                            <a:schemeClr val="tx1"/>
                          </a:solidFill>
                          <a:effectLst/>
                          <a:latin typeface="Code New Roman" panose="020B0609020204030204" pitchFamily="49" charset="0"/>
                          <a:cs typeface="Code New Roman" panose="020B0609020204030204" pitchFamily="49" charset="0"/>
                        </a:rPr>
                        <a:t>Bibliografie 	</a:t>
                      </a:r>
                      <a:r>
                        <a:rPr lang="it-IT" sz="2400" b="0" dirty="0" smtClean="0">
                          <a:solidFill>
                            <a:schemeClr val="accent6"/>
                          </a:solidFill>
                          <a:effectLst/>
                          <a:latin typeface="Code New Roman" panose="020B0609020204030204" pitchFamily="49" charset="0"/>
                          <a:cs typeface="Code New Roman" panose="020B0609020204030204" pitchFamily="49" charset="0"/>
                        </a:rPr>
                        <a:t>			&lt;/a&gt;&lt;/li&gt;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Gelijkbenige driehoek 16">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Gelijkbenige driehoek 17">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9"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0" name="Afbeelding 19"/>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6732340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 name="Tijdelijke aanduiding voor inhoud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68</a:t>
            </a:r>
            <a:endParaRPr lang="nl-BE" dirty="0">
              <a:solidFill>
                <a:schemeClr val="accent2">
                  <a:lumMod val="75000"/>
                </a:schemeClr>
              </a:solidFill>
            </a:endParaRPr>
          </a:p>
        </p:txBody>
      </p:sp>
      <p:graphicFrame>
        <p:nvGraphicFramePr>
          <p:cNvPr id="15" name="Tabel 14"/>
          <p:cNvGraphicFramePr>
            <a:graphicFrameLocks noGrp="1"/>
          </p:cNvGraphicFramePr>
          <p:nvPr>
            <p:extLst>
              <p:ext uri="{D42A27DB-BD31-4B8C-83A1-F6EECF244321}">
                <p14:modId xmlns:p14="http://schemas.microsoft.com/office/powerpoint/2010/main" val="1295198355"/>
              </p:ext>
            </p:extLst>
          </p:nvPr>
        </p:nvGraphicFramePr>
        <p:xfrm>
          <a:off x="2091250" y="2478950"/>
          <a:ext cx="9950496" cy="731520"/>
        </p:xfrm>
        <a:graphic>
          <a:graphicData uri="http://schemas.openxmlformats.org/drawingml/2006/table">
            <a:tbl>
              <a:tblPr firstRow="1" firstCol="1" bandRow="1">
                <a:tableStyleId>{5C22544A-7EE6-4342-B048-85BDC9FD1C3A}</a:tableStyleId>
              </a:tblPr>
              <a:tblGrid>
                <a:gridCol w="594800">
                  <a:extLst>
                    <a:ext uri="{9D8B030D-6E8A-4147-A177-3AD203B41FA5}">
                      <a16:colId xmlns:a16="http://schemas.microsoft.com/office/drawing/2014/main" val="2855085912"/>
                    </a:ext>
                  </a:extLst>
                </a:gridCol>
                <a:gridCol w="935569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20</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it-IT" sz="2400" b="0" dirty="0" smtClean="0">
                          <a:solidFill>
                            <a:schemeClr val="accent6"/>
                          </a:solidFill>
                          <a:effectLst/>
                          <a:latin typeface="Code New Roman" panose="020B0609020204030204" pitchFamily="49" charset="0"/>
                          <a:cs typeface="Code New Roman" panose="020B0609020204030204" pitchFamily="49" charset="0"/>
                        </a:rPr>
                        <a:t>&lt;li&gt;&lt;a href="pages/bibliografie.html"&gt;</a:t>
                      </a:r>
                      <a:r>
                        <a:rPr lang="it-IT" sz="2400" b="0" dirty="0" smtClean="0">
                          <a:solidFill>
                            <a:schemeClr val="tx1"/>
                          </a:solidFill>
                          <a:effectLst/>
                          <a:latin typeface="Code New Roman" panose="020B0609020204030204" pitchFamily="49" charset="0"/>
                          <a:cs typeface="Code New Roman" panose="020B0609020204030204" pitchFamily="49" charset="0"/>
                        </a:rPr>
                        <a:t>Bibliografie 	</a:t>
                      </a:r>
                      <a:r>
                        <a:rPr lang="it-IT" sz="2400" b="0" dirty="0" smtClean="0">
                          <a:solidFill>
                            <a:schemeClr val="accent6"/>
                          </a:solidFill>
                          <a:effectLst/>
                          <a:latin typeface="Code New Roman" panose="020B0609020204030204" pitchFamily="49" charset="0"/>
                          <a:cs typeface="Code New Roman" panose="020B0609020204030204" pitchFamily="49" charset="0"/>
                        </a:rPr>
                        <a:t>			&lt;/a&gt;&lt;/li&gt;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Afgeronde rechthoek 16"/>
          <p:cNvSpPr/>
          <p:nvPr/>
        </p:nvSpPr>
        <p:spPr>
          <a:xfrm>
            <a:off x="5243512" y="2375882"/>
            <a:ext cx="4243388" cy="598566"/>
          </a:xfrm>
          <a:prstGeom prst="roundRect">
            <a:avLst>
              <a:gd name="adj" fmla="val 35481"/>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cxnSp>
        <p:nvCxnSpPr>
          <p:cNvPr id="18" name="Rechte verbindingslijn met pijl 17"/>
          <p:cNvCxnSpPr/>
          <p:nvPr/>
        </p:nvCxnSpPr>
        <p:spPr>
          <a:xfrm flipH="1">
            <a:off x="7243763" y="2974448"/>
            <a:ext cx="1" cy="1087995"/>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0" name="Tekstvak 19"/>
          <p:cNvSpPr txBox="1"/>
          <p:nvPr/>
        </p:nvSpPr>
        <p:spPr>
          <a:xfrm>
            <a:off x="2473366" y="4119210"/>
            <a:ext cx="10097017" cy="584775"/>
          </a:xfrm>
          <a:prstGeom prst="rect">
            <a:avLst/>
          </a:prstGeom>
          <a:noFill/>
        </p:spPr>
        <p:txBody>
          <a:bodyPr wrap="square" rtlCol="0">
            <a:spAutoFit/>
          </a:bodyPr>
          <a:lstStyle/>
          <a:p>
            <a:r>
              <a:rPr lang="nl-BE" sz="3200" dirty="0" smtClean="0"/>
              <a:t>hyperlink naar een pagina in dezelfde website</a:t>
            </a:r>
            <a:endParaRPr lang="nl-BE" sz="3200" dirty="0"/>
          </a:p>
        </p:txBody>
      </p:sp>
      <p:sp>
        <p:nvSpPr>
          <p:cNvPr id="21" name="Tekstvak 20"/>
          <p:cNvSpPr txBox="1"/>
          <p:nvPr/>
        </p:nvSpPr>
        <p:spPr>
          <a:xfrm>
            <a:off x="2316697" y="5273304"/>
            <a:ext cx="10097017" cy="1323439"/>
          </a:xfrm>
          <a:prstGeom prst="rect">
            <a:avLst/>
          </a:prstGeom>
          <a:noFill/>
        </p:spPr>
        <p:txBody>
          <a:bodyPr wrap="square" rtlCol="0">
            <a:spAutoFit/>
          </a:bodyPr>
          <a:lstStyle/>
          <a:p>
            <a:r>
              <a:rPr lang="nl-BE" sz="8000" dirty="0" smtClean="0">
                <a:solidFill>
                  <a:schemeClr val="accent6"/>
                </a:solidFill>
              </a:rPr>
              <a:t>relatieve</a:t>
            </a:r>
            <a:r>
              <a:rPr lang="nl-BE" sz="8000" dirty="0" smtClean="0"/>
              <a:t> hyperlink</a:t>
            </a:r>
            <a:endParaRPr lang="nl-BE" sz="8000" dirty="0"/>
          </a:p>
        </p:txBody>
      </p:sp>
      <p:sp>
        <p:nvSpPr>
          <p:cNvPr id="22" name="Gelijkbenige driehoek 21">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3" name="Gelijkbenige driehoek 22">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5" name="Afbeelding 2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2052510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par>
                                <p:cTn id="8" presetID="10" presetClass="entr" presetSubtype="0" fill="hold" nodeType="withEffect">
                                  <p:stCondLst>
                                    <p:cond delay="10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750"/>
                                        <p:tgtEl>
                                          <p:spTgt spid="18"/>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20"/>
                                        </p:tgtEl>
                                        <p:attrNameLst>
                                          <p:attrName>style.visibility</p:attrName>
                                        </p:attrNameLst>
                                      </p:cBhvr>
                                      <p:to>
                                        <p:strVal val="visible"/>
                                      </p:to>
                                    </p:set>
                                    <p:animEffect transition="in" filter="fade">
                                      <p:cBhvr>
                                        <p:cTn id="13" dur="750"/>
                                        <p:tgtEl>
                                          <p:spTgt spid="20"/>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21"/>
                                        </p:tgtEl>
                                        <p:attrNameLst>
                                          <p:attrName>style.visibility</p:attrName>
                                        </p:attrNameLst>
                                      </p:cBhvr>
                                      <p:to>
                                        <p:strVal val="visible"/>
                                      </p:to>
                                    </p:set>
                                    <p:animEffect transition="in" filter="fade">
                                      <p:cBhvr>
                                        <p:cTn id="16" dur="75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0" grpId="0"/>
      <p:bldP spid="2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68</a:t>
            </a:r>
            <a:endParaRPr lang="nl-BE" dirty="0">
              <a:solidFill>
                <a:schemeClr val="accent2">
                  <a:lumMod val="75000"/>
                </a:schemeClr>
              </a:solidFill>
            </a:endParaRPr>
          </a:p>
        </p:txBody>
      </p:sp>
      <p:sp>
        <p:nvSpPr>
          <p:cNvPr id="23" name="Tekstvak 22"/>
          <p:cNvSpPr txBox="1"/>
          <p:nvPr/>
        </p:nvSpPr>
        <p:spPr>
          <a:xfrm>
            <a:off x="1463039" y="1484955"/>
            <a:ext cx="10578707" cy="954107"/>
          </a:xfrm>
          <a:prstGeom prst="rect">
            <a:avLst/>
          </a:prstGeom>
          <a:noFill/>
        </p:spPr>
        <p:txBody>
          <a:bodyPr wrap="square" rtlCol="0">
            <a:spAutoFit/>
          </a:bodyPr>
          <a:lstStyle/>
          <a:p>
            <a:r>
              <a:rPr lang="nl-BE" sz="2800" dirty="0"/>
              <a:t>De nieuwe pagina die geopend wordt, lijkt qua stijl erg op de index-pagina. Toch </a:t>
            </a:r>
            <a:r>
              <a:rPr lang="nl-BE" sz="2800" dirty="0" smtClean="0"/>
              <a:t>is </a:t>
            </a:r>
            <a:r>
              <a:rPr lang="nl-BE" sz="2800" dirty="0"/>
              <a:t>er een belangrijk verschil. Welk?</a:t>
            </a:r>
          </a:p>
        </p:txBody>
      </p:sp>
      <p:sp>
        <p:nvSpPr>
          <p:cNvPr id="24" name="Rechthoek 23"/>
          <p:cNvSpPr/>
          <p:nvPr/>
        </p:nvSpPr>
        <p:spPr>
          <a:xfrm>
            <a:off x="1463039" y="2639816"/>
            <a:ext cx="10578707" cy="914401"/>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5" name="Tekstvak 24"/>
          <p:cNvSpPr txBox="1"/>
          <p:nvPr/>
        </p:nvSpPr>
        <p:spPr>
          <a:xfrm>
            <a:off x="1463039" y="3762731"/>
            <a:ext cx="10578707" cy="1815882"/>
          </a:xfrm>
          <a:prstGeom prst="rect">
            <a:avLst/>
          </a:prstGeom>
          <a:noFill/>
        </p:spPr>
        <p:txBody>
          <a:bodyPr wrap="square" rtlCol="0">
            <a:spAutoFit/>
          </a:bodyPr>
          <a:lstStyle/>
          <a:p>
            <a:r>
              <a:rPr lang="nl-BE" sz="2800" dirty="0"/>
              <a:t>Het lijkt er dus op dat voor deze webpagina een andere stijlpagina wordt gebruikt. Open de pagina </a:t>
            </a:r>
            <a:r>
              <a:rPr lang="nl-BE" sz="2800" dirty="0">
                <a:solidFill>
                  <a:schemeClr val="accent6"/>
                </a:solidFill>
                <a:latin typeface="Code New Roman" panose="020B0609020204030204" pitchFamily="49" charset="0"/>
                <a:cs typeface="Code New Roman" panose="020B0609020204030204" pitchFamily="49" charset="0"/>
              </a:rPr>
              <a:t>bibliografie.html</a:t>
            </a:r>
            <a:r>
              <a:rPr lang="nl-BE" sz="2800" dirty="0"/>
              <a:t> in een teksteditor en vergelijk de naam van de stijlpagina met die van </a:t>
            </a:r>
            <a:r>
              <a:rPr lang="nl-BE" sz="2800" dirty="0" smtClean="0">
                <a:solidFill>
                  <a:schemeClr val="accent6"/>
                </a:solidFill>
                <a:latin typeface="Code New Roman" panose="020B0609020204030204" pitchFamily="49" charset="0"/>
                <a:cs typeface="Code New Roman" panose="020B0609020204030204" pitchFamily="49" charset="0"/>
              </a:rPr>
              <a:t>index.html</a:t>
            </a:r>
            <a:r>
              <a:rPr lang="nl-BE" sz="2800" dirty="0"/>
              <a:t>. Wat stel je vast?</a:t>
            </a:r>
          </a:p>
        </p:txBody>
      </p:sp>
      <p:sp>
        <p:nvSpPr>
          <p:cNvPr id="26" name="Rechthoek 25"/>
          <p:cNvSpPr/>
          <p:nvPr/>
        </p:nvSpPr>
        <p:spPr>
          <a:xfrm>
            <a:off x="1436914" y="5682342"/>
            <a:ext cx="10578707" cy="914401"/>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pic>
        <p:nvPicPr>
          <p:cNvPr id="29"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0" name="Afbeelding 19"/>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444589"/>
            <a:ext cx="952489" cy="933857"/>
          </a:xfrm>
          <a:prstGeom prst="rect">
            <a:avLst/>
          </a:prstGeom>
        </p:spPr>
      </p:pic>
    </p:spTree>
    <p:extLst>
      <p:ext uri="{BB962C8B-B14F-4D97-AF65-F5344CB8AC3E}">
        <p14:creationId xmlns:p14="http://schemas.microsoft.com/office/powerpoint/2010/main" val="33646451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68</a:t>
            </a:r>
            <a:endParaRPr lang="nl-BE" dirty="0">
              <a:solidFill>
                <a:schemeClr val="accent2">
                  <a:lumMod val="75000"/>
                </a:schemeClr>
              </a:solidFill>
            </a:endParaRPr>
          </a:p>
        </p:txBody>
      </p:sp>
      <p:sp>
        <p:nvSpPr>
          <p:cNvPr id="23" name="Tekstvak 22"/>
          <p:cNvSpPr txBox="1"/>
          <p:nvPr/>
        </p:nvSpPr>
        <p:spPr>
          <a:xfrm>
            <a:off x="1463039" y="1484955"/>
            <a:ext cx="10578707" cy="954107"/>
          </a:xfrm>
          <a:prstGeom prst="rect">
            <a:avLst/>
          </a:prstGeom>
          <a:noFill/>
        </p:spPr>
        <p:txBody>
          <a:bodyPr wrap="square" rtlCol="0">
            <a:spAutoFit/>
          </a:bodyPr>
          <a:lstStyle/>
          <a:p>
            <a:r>
              <a:rPr lang="nl-BE" sz="2800" dirty="0"/>
              <a:t>Hoe kan het dat er voor de header van bibliografie.html toch een andere achtergrondafbeelding werd gebruikt?</a:t>
            </a:r>
          </a:p>
        </p:txBody>
      </p:sp>
      <p:sp>
        <p:nvSpPr>
          <p:cNvPr id="24" name="Rechthoek 23"/>
          <p:cNvSpPr/>
          <p:nvPr/>
        </p:nvSpPr>
        <p:spPr>
          <a:xfrm>
            <a:off x="1463039" y="2639816"/>
            <a:ext cx="10578707" cy="914401"/>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18" name="Gelijkbenige driehoek 1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Gelijkbenige driehoek 1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1"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7" name="Afbeelding 16"/>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54972" y="1444589"/>
            <a:ext cx="952489" cy="933857"/>
          </a:xfrm>
          <a:prstGeom prst="rect">
            <a:avLst/>
          </a:prstGeom>
        </p:spPr>
      </p:pic>
    </p:spTree>
    <p:extLst>
      <p:ext uri="{BB962C8B-B14F-4D97-AF65-F5344CB8AC3E}">
        <p14:creationId xmlns:p14="http://schemas.microsoft.com/office/powerpoint/2010/main" val="3831284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68</a:t>
            </a:r>
            <a:endParaRPr lang="nl-BE" dirty="0">
              <a:solidFill>
                <a:schemeClr val="accent2">
                  <a:lumMod val="75000"/>
                </a:schemeClr>
              </a:solidFill>
            </a:endParaRPr>
          </a:p>
        </p:txBody>
      </p:sp>
      <p:graphicFrame>
        <p:nvGraphicFramePr>
          <p:cNvPr id="19" name="Tabel 18"/>
          <p:cNvGraphicFramePr>
            <a:graphicFrameLocks noGrp="1"/>
          </p:cNvGraphicFramePr>
          <p:nvPr>
            <p:extLst>
              <p:ext uri="{D42A27DB-BD31-4B8C-83A1-F6EECF244321}">
                <p14:modId xmlns:p14="http://schemas.microsoft.com/office/powerpoint/2010/main" val="3976586920"/>
              </p:ext>
            </p:extLst>
          </p:nvPr>
        </p:nvGraphicFramePr>
        <p:xfrm>
          <a:off x="1463038" y="1519685"/>
          <a:ext cx="10578707" cy="1828800"/>
        </p:xfrm>
        <a:graphic>
          <a:graphicData uri="http://schemas.openxmlformats.org/drawingml/2006/table">
            <a:tbl>
              <a:tblPr firstRow="1" firstCol="1" bandRow="1">
                <a:tableStyleId>{5C22544A-7EE6-4342-B048-85BDC9FD1C3A}</a:tableStyleId>
              </a:tblPr>
              <a:tblGrid>
                <a:gridCol w="63235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20</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it-IT" sz="2400" b="0" dirty="0" smtClean="0">
                          <a:solidFill>
                            <a:schemeClr val="accent6"/>
                          </a:solidFill>
                          <a:effectLst/>
                          <a:latin typeface="Code New Roman" panose="020B0609020204030204" pitchFamily="49" charset="0"/>
                          <a:cs typeface="Code New Roman" panose="020B0609020204030204" pitchFamily="49" charset="0"/>
                        </a:rPr>
                        <a:t>&lt;style&gt;</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header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background-image: url("../plaatjes/bibliografie.jpg");</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&lt;/style&gt;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22" name="Rechte verbindingslijn met pijl 21"/>
          <p:cNvCxnSpPr/>
          <p:nvPr/>
        </p:nvCxnSpPr>
        <p:spPr>
          <a:xfrm flipH="1">
            <a:off x="6643688" y="2952811"/>
            <a:ext cx="1" cy="1087995"/>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3" name="Tekstvak 22"/>
          <p:cNvSpPr txBox="1"/>
          <p:nvPr/>
        </p:nvSpPr>
        <p:spPr>
          <a:xfrm>
            <a:off x="2637910" y="5642726"/>
            <a:ext cx="8692080" cy="584775"/>
          </a:xfrm>
          <a:prstGeom prst="rect">
            <a:avLst/>
          </a:prstGeom>
          <a:noFill/>
        </p:spPr>
        <p:txBody>
          <a:bodyPr wrap="square" rtlCol="0">
            <a:spAutoFit/>
          </a:bodyPr>
          <a:lstStyle/>
          <a:p>
            <a:r>
              <a:rPr lang="nl-BE" sz="3200" dirty="0" smtClean="0"/>
              <a:t>Heeft voorrang op externe </a:t>
            </a:r>
            <a:r>
              <a:rPr lang="nl-BE" sz="3200" dirty="0" err="1" smtClean="0"/>
              <a:t>css</a:t>
            </a:r>
            <a:r>
              <a:rPr lang="nl-BE" sz="3200" dirty="0" smtClean="0"/>
              <a:t> (</a:t>
            </a:r>
            <a:r>
              <a:rPr lang="nl-BE" sz="3200" dirty="0" err="1" smtClean="0"/>
              <a:t>css</a:t>
            </a:r>
            <a:r>
              <a:rPr lang="nl-BE" sz="3200" dirty="0" smtClean="0"/>
              <a:t>-bestand)</a:t>
            </a:r>
            <a:endParaRPr lang="nl-BE" sz="3200" dirty="0"/>
          </a:p>
        </p:txBody>
      </p:sp>
      <p:sp>
        <p:nvSpPr>
          <p:cNvPr id="24" name="Tekstvak 23"/>
          <p:cNvSpPr txBox="1"/>
          <p:nvPr/>
        </p:nvSpPr>
        <p:spPr>
          <a:xfrm>
            <a:off x="4095491" y="3980080"/>
            <a:ext cx="6634421" cy="1323439"/>
          </a:xfrm>
          <a:prstGeom prst="rect">
            <a:avLst/>
          </a:prstGeom>
          <a:noFill/>
        </p:spPr>
        <p:txBody>
          <a:bodyPr wrap="square" rtlCol="0">
            <a:spAutoFit/>
          </a:bodyPr>
          <a:lstStyle/>
          <a:p>
            <a:r>
              <a:rPr lang="nl-BE" sz="8000" dirty="0" smtClean="0">
                <a:solidFill>
                  <a:schemeClr val="accent6"/>
                </a:solidFill>
              </a:rPr>
              <a:t>interne</a:t>
            </a:r>
            <a:r>
              <a:rPr lang="nl-BE" sz="8000" dirty="0" smtClean="0"/>
              <a:t> </a:t>
            </a:r>
            <a:r>
              <a:rPr lang="nl-BE" sz="8000" dirty="0" err="1" smtClean="0"/>
              <a:t>css</a:t>
            </a:r>
            <a:endParaRPr lang="nl-BE" sz="8000" dirty="0"/>
          </a:p>
        </p:txBody>
      </p:sp>
      <p:sp>
        <p:nvSpPr>
          <p:cNvPr id="25" name="Gelijkbenige driehoek 2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6" name="Gelijkbenige driehoek 2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7"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8" name="Afbeelding 27"/>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485745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100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750"/>
                                        <p:tgtEl>
                                          <p:spTgt spid="22"/>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750"/>
                                        <p:tgtEl>
                                          <p:spTgt spid="23"/>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7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69</a:t>
            </a:r>
            <a:endParaRPr lang="nl-BE" dirty="0">
              <a:solidFill>
                <a:schemeClr val="accent2">
                  <a:lumMod val="75000"/>
                </a:schemeClr>
              </a:solidFill>
            </a:endParaRPr>
          </a:p>
        </p:txBody>
      </p:sp>
      <p:sp>
        <p:nvSpPr>
          <p:cNvPr id="29" name="Rechthoek 28"/>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stap4 </a:t>
            </a:r>
            <a:endParaRPr lang="nl-BE" dirty="0">
              <a:solidFill>
                <a:schemeClr val="accent2">
                  <a:lumMod val="75000"/>
                </a:schemeClr>
              </a:solidFill>
            </a:endParaRPr>
          </a:p>
        </p:txBody>
      </p:sp>
      <p:sp>
        <p:nvSpPr>
          <p:cNvPr id="31" name="Tekstvak 30"/>
          <p:cNvSpPr txBox="1"/>
          <p:nvPr/>
        </p:nvSpPr>
        <p:spPr>
          <a:xfrm>
            <a:off x="1463039" y="1701253"/>
            <a:ext cx="10728962" cy="557075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400" dirty="0" smtClean="0"/>
              <a:t>Open </a:t>
            </a:r>
            <a:r>
              <a:rPr lang="nl-BE" sz="2400" dirty="0"/>
              <a:t>het bestand </a:t>
            </a:r>
            <a:r>
              <a:rPr lang="nl-BE" sz="2400" dirty="0">
                <a:solidFill>
                  <a:schemeClr val="accent6"/>
                </a:solidFill>
                <a:latin typeface="Code New Roman" panose="020B0609020204030204" pitchFamily="49" charset="0"/>
                <a:cs typeface="Code New Roman" panose="020B0609020204030204" pitchFamily="49" charset="0"/>
              </a:rPr>
              <a:t>index.html</a:t>
            </a:r>
            <a:r>
              <a:rPr lang="nl-BE" sz="2400" dirty="0"/>
              <a:t> van </a:t>
            </a:r>
            <a:r>
              <a:rPr lang="nl-BE" sz="2400" dirty="0">
                <a:solidFill>
                  <a:schemeClr val="accent6"/>
                </a:solidFill>
                <a:latin typeface="Code New Roman" panose="020B0609020204030204" pitchFamily="49" charset="0"/>
                <a:cs typeface="Code New Roman" panose="020B0609020204030204" pitchFamily="49" charset="0"/>
              </a:rPr>
              <a:t>vb06</a:t>
            </a:r>
            <a:r>
              <a:rPr lang="nl-BE" sz="2400" dirty="0"/>
              <a:t> in een teksteditor.</a:t>
            </a:r>
          </a:p>
          <a:p>
            <a:pPr marL="514350" indent="-514350">
              <a:spcBef>
                <a:spcPts val="1200"/>
              </a:spcBef>
              <a:buClr>
                <a:schemeClr val="accent6"/>
              </a:buClr>
              <a:buFont typeface="Wingdings 3" panose="05040102010807070707" pitchFamily="18" charset="2"/>
              <a:buChar char=""/>
            </a:pPr>
            <a:r>
              <a:rPr lang="nl-BE" sz="2400" dirty="0" smtClean="0"/>
              <a:t>Maak </a:t>
            </a:r>
            <a:r>
              <a:rPr lang="nl-BE" sz="2400" dirty="0"/>
              <a:t>van de drie artikels nu drie aparte pagina’s. De index-pagina behoudt de biografie van Agatha Christie. De twee nieuwe pagina’s gaan over </a:t>
            </a:r>
            <a:r>
              <a:rPr lang="nl-BE" sz="2400" dirty="0" err="1" smtClean="0"/>
              <a:t>Hercule</a:t>
            </a:r>
            <a:r>
              <a:rPr lang="nl-BE" sz="2400" dirty="0" smtClean="0"/>
              <a:t> </a:t>
            </a:r>
            <a:r>
              <a:rPr lang="nl-BE" sz="2400" dirty="0" err="1"/>
              <a:t>Poirot</a:t>
            </a:r>
            <a:r>
              <a:rPr lang="nl-BE" sz="2400" dirty="0"/>
              <a:t> enerzijds en Miss </a:t>
            </a:r>
            <a:r>
              <a:rPr lang="nl-BE" sz="2400" dirty="0" err="1"/>
              <a:t>Marple</a:t>
            </a:r>
            <a:r>
              <a:rPr lang="nl-BE" sz="2400" dirty="0"/>
              <a:t> anderzijds.</a:t>
            </a:r>
          </a:p>
          <a:p>
            <a:pPr marL="514350" indent="-514350">
              <a:spcBef>
                <a:spcPts val="1200"/>
              </a:spcBef>
              <a:buClr>
                <a:schemeClr val="accent6"/>
              </a:buClr>
              <a:buFont typeface="Wingdings 3" panose="05040102010807070707" pitchFamily="18" charset="2"/>
              <a:buChar char=""/>
            </a:pPr>
            <a:r>
              <a:rPr lang="nl-BE" sz="2400" dirty="0" smtClean="0"/>
              <a:t>De </a:t>
            </a:r>
            <a:r>
              <a:rPr lang="nl-BE" sz="2400" dirty="0"/>
              <a:t>achtergrondafbeeldingen voor de headers van de twee nieuwe </a:t>
            </a:r>
            <a:r>
              <a:rPr lang="nl-BE" sz="2400" dirty="0" smtClean="0"/>
              <a:t>webpagina’s </a:t>
            </a:r>
            <a:r>
              <a:rPr lang="nl-BE" sz="2400" dirty="0"/>
              <a:t>vind je in de map plaatjes.</a:t>
            </a:r>
          </a:p>
          <a:p>
            <a:pPr marL="514350" indent="-514350">
              <a:spcBef>
                <a:spcPts val="1200"/>
              </a:spcBef>
              <a:buClr>
                <a:schemeClr val="accent6"/>
              </a:buClr>
              <a:buFont typeface="Wingdings 3" panose="05040102010807070707" pitchFamily="18" charset="2"/>
              <a:buChar char=""/>
            </a:pPr>
            <a:r>
              <a:rPr lang="nl-BE" sz="2400" dirty="0" smtClean="0"/>
              <a:t>Wijzig </a:t>
            </a:r>
            <a:r>
              <a:rPr lang="nl-BE" sz="2400" dirty="0"/>
              <a:t>de interne hyperlinks naar relatieve hyperlinks. Zorg dan de </a:t>
            </a:r>
            <a:r>
              <a:rPr lang="nl-BE" sz="2400" dirty="0" smtClean="0"/>
              <a:t>hyperlinks </a:t>
            </a:r>
            <a:r>
              <a:rPr lang="nl-BE" sz="2400" dirty="0"/>
              <a:t>in alle pagina’s correct functioneren. </a:t>
            </a:r>
          </a:p>
          <a:p>
            <a:pPr marL="514350" indent="-514350">
              <a:spcBef>
                <a:spcPts val="1200"/>
              </a:spcBef>
              <a:buClr>
                <a:schemeClr val="accent6"/>
              </a:buClr>
              <a:buFont typeface="Wingdings 3" panose="05040102010807070707" pitchFamily="18" charset="2"/>
              <a:buChar char=""/>
            </a:pPr>
            <a:r>
              <a:rPr lang="nl-BE" sz="2400" dirty="0" smtClean="0"/>
              <a:t>Verwijder </a:t>
            </a:r>
            <a:r>
              <a:rPr lang="nl-BE" sz="2400" dirty="0"/>
              <a:t>eventuele elementen die nuttig waren voor de interne hyperlinks maar die overbodig zijn in de aparte pagina’s.</a:t>
            </a:r>
          </a:p>
          <a:p>
            <a:pPr marL="514350" indent="-514350">
              <a:spcBef>
                <a:spcPts val="1200"/>
              </a:spcBef>
              <a:buClr>
                <a:schemeClr val="accent6"/>
              </a:buClr>
              <a:buFont typeface="Wingdings 3" panose="05040102010807070707" pitchFamily="18" charset="2"/>
              <a:buChar char=""/>
            </a:pPr>
            <a:r>
              <a:rPr lang="nl-BE" sz="2400" dirty="0" smtClean="0"/>
              <a:t>Valideer </a:t>
            </a:r>
            <a:r>
              <a:rPr lang="nl-BE" sz="2400" dirty="0"/>
              <a:t>al je webpagina’s met de </a:t>
            </a:r>
            <a:r>
              <a:rPr lang="nl-BE" sz="2400" dirty="0" err="1"/>
              <a:t>validator</a:t>
            </a:r>
            <a:r>
              <a:rPr lang="nl-BE" sz="2400" dirty="0"/>
              <a:t> van W3C</a:t>
            </a:r>
          </a:p>
          <a:p>
            <a:pPr algn="r">
              <a:spcBef>
                <a:spcPts val="1200"/>
              </a:spcBef>
              <a:buClr>
                <a:schemeClr val="accent6"/>
              </a:buClr>
            </a:pPr>
            <a:endParaRPr lang="nl-BE" sz="2400" dirty="0"/>
          </a:p>
        </p:txBody>
      </p:sp>
      <p:sp>
        <p:nvSpPr>
          <p:cNvPr id="16" name="Gelijkbenige driehoek 15">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7" name="Gelijkbenige driehoek 16">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0" name="Afbeelding 19"/>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32996150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69</a:t>
            </a:r>
            <a:endParaRPr lang="nl-BE" dirty="0">
              <a:solidFill>
                <a:schemeClr val="accent2">
                  <a:lumMod val="75000"/>
                </a:schemeClr>
              </a:solidFill>
            </a:endParaRPr>
          </a:p>
        </p:txBody>
      </p:sp>
      <p:sp>
        <p:nvSpPr>
          <p:cNvPr id="29" name="Rechthoek 28"/>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stap5 </a:t>
            </a:r>
            <a:endParaRPr lang="nl-BE" dirty="0">
              <a:solidFill>
                <a:schemeClr val="accent2">
                  <a:lumMod val="75000"/>
                </a:schemeClr>
              </a:solidFill>
            </a:endParaRPr>
          </a:p>
        </p:txBody>
      </p:sp>
      <p:sp>
        <p:nvSpPr>
          <p:cNvPr id="31" name="Tekstvak 30"/>
          <p:cNvSpPr txBox="1"/>
          <p:nvPr/>
        </p:nvSpPr>
        <p:spPr>
          <a:xfrm>
            <a:off x="1463039" y="1701253"/>
            <a:ext cx="10728962" cy="150810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400" dirty="0" smtClean="0"/>
              <a:t>Open </a:t>
            </a:r>
            <a:r>
              <a:rPr lang="nl-BE" sz="2400" dirty="0"/>
              <a:t>de pagina </a:t>
            </a:r>
            <a:r>
              <a:rPr lang="nl-BE" sz="2400" dirty="0">
                <a:solidFill>
                  <a:schemeClr val="accent6"/>
                </a:solidFill>
                <a:latin typeface="Code New Roman" panose="020B0609020204030204" pitchFamily="49" charset="0"/>
                <a:cs typeface="Code New Roman" panose="020B0609020204030204" pitchFamily="49" charset="0"/>
              </a:rPr>
              <a:t>index.html</a:t>
            </a:r>
            <a:r>
              <a:rPr lang="nl-BE" sz="2400" dirty="0"/>
              <a:t> van </a:t>
            </a:r>
            <a:r>
              <a:rPr lang="nl-BE" sz="2400" dirty="0">
                <a:solidFill>
                  <a:schemeClr val="accent6"/>
                </a:solidFill>
                <a:latin typeface="Code New Roman" panose="020B0609020204030204" pitchFamily="49" charset="0"/>
                <a:cs typeface="Code New Roman" panose="020B0609020204030204" pitchFamily="49" charset="0"/>
              </a:rPr>
              <a:t>vb06</a:t>
            </a:r>
            <a:r>
              <a:rPr lang="nl-BE" sz="2400" dirty="0"/>
              <a:t>.</a:t>
            </a:r>
          </a:p>
          <a:p>
            <a:pPr marL="514350" indent="-514350">
              <a:spcBef>
                <a:spcPts val="1200"/>
              </a:spcBef>
              <a:buClr>
                <a:schemeClr val="accent6"/>
              </a:buClr>
              <a:buFont typeface="Wingdings 3" panose="05040102010807070707" pitchFamily="18" charset="2"/>
              <a:buChar char=""/>
            </a:pPr>
            <a:r>
              <a:rPr lang="nl-BE" sz="2400" dirty="0" smtClean="0"/>
              <a:t>Voeg </a:t>
            </a:r>
            <a:r>
              <a:rPr lang="nl-BE" sz="2400" dirty="0"/>
              <a:t>de hyperlink toe onderaan de pagina:</a:t>
            </a:r>
          </a:p>
          <a:p>
            <a:pPr algn="r">
              <a:spcBef>
                <a:spcPts val="1200"/>
              </a:spcBef>
              <a:buClr>
                <a:schemeClr val="accent6"/>
              </a:buClr>
            </a:pPr>
            <a:endParaRPr lang="nl-BE" sz="2400" dirty="0"/>
          </a:p>
        </p:txBody>
      </p:sp>
      <p:graphicFrame>
        <p:nvGraphicFramePr>
          <p:cNvPr id="15" name="Tabel 14"/>
          <p:cNvGraphicFramePr>
            <a:graphicFrameLocks noGrp="1"/>
          </p:cNvGraphicFramePr>
          <p:nvPr>
            <p:extLst>
              <p:ext uri="{D42A27DB-BD31-4B8C-83A1-F6EECF244321}">
                <p14:modId xmlns:p14="http://schemas.microsoft.com/office/powerpoint/2010/main" val="751238413"/>
              </p:ext>
            </p:extLst>
          </p:nvPr>
        </p:nvGraphicFramePr>
        <p:xfrm>
          <a:off x="1423850" y="2834637"/>
          <a:ext cx="10578707" cy="1828800"/>
        </p:xfrm>
        <a:graphic>
          <a:graphicData uri="http://schemas.openxmlformats.org/drawingml/2006/table">
            <a:tbl>
              <a:tblPr firstRow="1" firstCol="1" bandRow="1">
                <a:tableStyleId>{5C22544A-7EE6-4342-B048-85BDC9FD1C3A}</a:tableStyleId>
              </a:tblPr>
              <a:tblGrid>
                <a:gridCol w="63235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29</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&lt;p class="verwijzing"&gt;&lt;a </a:t>
                      </a:r>
                      <a:r>
                        <a:rPr lang="nl-BE" sz="2400" b="0" dirty="0" err="1" smtClean="0">
                          <a:solidFill>
                            <a:schemeClr val="accent6"/>
                          </a:solidFill>
                          <a:effectLst/>
                          <a:latin typeface="Code New Roman" panose="020B0609020204030204" pitchFamily="49" charset="0"/>
                          <a:cs typeface="Code New Roman" panose="020B0609020204030204" pitchFamily="49" charset="0"/>
                        </a:rPr>
                        <a:t>href</a:t>
                      </a:r>
                      <a:r>
                        <a:rPr lang="nl-BE" sz="2400" b="0" dirty="0" smtClean="0">
                          <a:solidFill>
                            <a:schemeClr val="accent6"/>
                          </a:solidFill>
                          <a:effectLst/>
                          <a:latin typeface="Code New Roman" panose="020B0609020204030204" pitchFamily="49" charset="0"/>
                          <a:cs typeface="Code New Roman" panose="020B0609020204030204" pitchFamily="49" charset="0"/>
                        </a:rPr>
                        <a:t>="http://kunst-en-cultuur.infonu.nl/biografie/25960-agatha-christie-queen-of-crime.html"&gt;</a:t>
                      </a:r>
                      <a:r>
                        <a:rPr lang="nl-BE" sz="2400" b="0" dirty="0" smtClean="0">
                          <a:solidFill>
                            <a:schemeClr val="tx1"/>
                          </a:solidFill>
                          <a:effectLst/>
                          <a:latin typeface="Code New Roman" panose="020B0609020204030204" pitchFamily="49" charset="0"/>
                          <a:cs typeface="Code New Roman" panose="020B0609020204030204" pitchFamily="49" charset="0"/>
                        </a:rPr>
                        <a:t>[Bron: http://kunst-en-cultuur.infonu.nl/biografie/25960-agatha-christie-queen-of-crime.html]</a:t>
                      </a:r>
                      <a:r>
                        <a:rPr lang="nl-BE" sz="2400" b="0" dirty="0" smtClean="0">
                          <a:solidFill>
                            <a:schemeClr val="accent6"/>
                          </a:solidFill>
                          <a:effectLst/>
                          <a:latin typeface="Code New Roman" panose="020B0609020204030204" pitchFamily="49" charset="0"/>
                          <a:cs typeface="Code New Roman" panose="020B0609020204030204" pitchFamily="49" charset="0"/>
                        </a:rPr>
                        <a:t>&lt;/a&gt;&lt;/p&gt;</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6" name="Gelijkbenige driehoek 15">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7" name="Gelijkbenige driehoek 16">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40382696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69</a:t>
            </a:r>
            <a:endParaRPr lang="nl-BE" dirty="0">
              <a:solidFill>
                <a:schemeClr val="accent2">
                  <a:lumMod val="75000"/>
                </a:schemeClr>
              </a:solidFill>
            </a:endParaRPr>
          </a:p>
        </p:txBody>
      </p:sp>
      <p:graphicFrame>
        <p:nvGraphicFramePr>
          <p:cNvPr id="15" name="Tabel 14"/>
          <p:cNvGraphicFramePr>
            <a:graphicFrameLocks noGrp="1"/>
          </p:cNvGraphicFramePr>
          <p:nvPr>
            <p:extLst>
              <p:ext uri="{D42A27DB-BD31-4B8C-83A1-F6EECF244321}">
                <p14:modId xmlns:p14="http://schemas.microsoft.com/office/powerpoint/2010/main" val="751238413"/>
              </p:ext>
            </p:extLst>
          </p:nvPr>
        </p:nvGraphicFramePr>
        <p:xfrm>
          <a:off x="1423850" y="2834637"/>
          <a:ext cx="10578707" cy="1828800"/>
        </p:xfrm>
        <a:graphic>
          <a:graphicData uri="http://schemas.openxmlformats.org/drawingml/2006/table">
            <a:tbl>
              <a:tblPr firstRow="1" firstCol="1" bandRow="1">
                <a:tableStyleId>{5C22544A-7EE6-4342-B048-85BDC9FD1C3A}</a:tableStyleId>
              </a:tblPr>
              <a:tblGrid>
                <a:gridCol w="63235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29</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&lt;p class="verwijzing"&gt;&lt;a </a:t>
                      </a:r>
                      <a:r>
                        <a:rPr lang="nl-BE" sz="2400" b="0" dirty="0" err="1" smtClean="0">
                          <a:solidFill>
                            <a:schemeClr val="accent6"/>
                          </a:solidFill>
                          <a:effectLst/>
                          <a:latin typeface="Code New Roman" panose="020B0609020204030204" pitchFamily="49" charset="0"/>
                          <a:cs typeface="Code New Roman" panose="020B0609020204030204" pitchFamily="49" charset="0"/>
                        </a:rPr>
                        <a:t>href</a:t>
                      </a:r>
                      <a:r>
                        <a:rPr lang="nl-BE" sz="2400" b="0" dirty="0" smtClean="0">
                          <a:solidFill>
                            <a:schemeClr val="accent6"/>
                          </a:solidFill>
                          <a:effectLst/>
                          <a:latin typeface="Code New Roman" panose="020B0609020204030204" pitchFamily="49" charset="0"/>
                          <a:cs typeface="Code New Roman" panose="020B0609020204030204" pitchFamily="49" charset="0"/>
                        </a:rPr>
                        <a:t>="http://kunst-en-cultuur.infonu.nl/biografie/25960-agatha-christie-queen-of-crime.html"&gt;</a:t>
                      </a:r>
                      <a:r>
                        <a:rPr lang="nl-BE" sz="2400" b="0" dirty="0" smtClean="0">
                          <a:solidFill>
                            <a:schemeClr val="tx1"/>
                          </a:solidFill>
                          <a:effectLst/>
                          <a:latin typeface="Code New Roman" panose="020B0609020204030204" pitchFamily="49" charset="0"/>
                          <a:cs typeface="Code New Roman" panose="020B0609020204030204" pitchFamily="49" charset="0"/>
                        </a:rPr>
                        <a:t>[Bron: http://kunst-en-cultuur.infonu.nl/biografie/25960-agatha-christie-queen-of-crime.html]</a:t>
                      </a:r>
                      <a:r>
                        <a:rPr lang="nl-BE" sz="2400" b="0" dirty="0" smtClean="0">
                          <a:solidFill>
                            <a:schemeClr val="accent6"/>
                          </a:solidFill>
                          <a:effectLst/>
                          <a:latin typeface="Code New Roman" panose="020B0609020204030204" pitchFamily="49" charset="0"/>
                          <a:cs typeface="Code New Roman" panose="020B0609020204030204" pitchFamily="49" charset="0"/>
                        </a:rPr>
                        <a:t>&lt;/a&gt;&lt;/p&gt;</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flipH="1">
            <a:off x="6143625" y="3534374"/>
            <a:ext cx="457" cy="1677705"/>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19" name="Tekstvak 18"/>
          <p:cNvSpPr txBox="1"/>
          <p:nvPr/>
        </p:nvSpPr>
        <p:spPr>
          <a:xfrm>
            <a:off x="2316697" y="5273304"/>
            <a:ext cx="10097017" cy="1323439"/>
          </a:xfrm>
          <a:prstGeom prst="rect">
            <a:avLst/>
          </a:prstGeom>
          <a:noFill/>
        </p:spPr>
        <p:txBody>
          <a:bodyPr wrap="square" rtlCol="0">
            <a:spAutoFit/>
          </a:bodyPr>
          <a:lstStyle/>
          <a:p>
            <a:r>
              <a:rPr lang="nl-BE" sz="8000" dirty="0" smtClean="0">
                <a:solidFill>
                  <a:schemeClr val="accent6"/>
                </a:solidFill>
              </a:rPr>
              <a:t>absolute</a:t>
            </a:r>
            <a:r>
              <a:rPr lang="nl-BE" sz="8000" dirty="0" smtClean="0"/>
              <a:t> hyperlink</a:t>
            </a:r>
            <a:endParaRPr lang="nl-BE" sz="8000" dirty="0"/>
          </a:p>
        </p:txBody>
      </p:sp>
      <p:sp>
        <p:nvSpPr>
          <p:cNvPr id="20" name="Gelijkbenige driehoek 19">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1" name="Gelijkbenige driehoek 20">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2"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3" name="Afbeelding 22"/>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42756104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69</a:t>
            </a:r>
            <a:endParaRPr lang="nl-BE" dirty="0">
              <a:solidFill>
                <a:schemeClr val="accent2">
                  <a:lumMod val="75000"/>
                </a:schemeClr>
              </a:solidFill>
            </a:endParaRPr>
          </a:p>
        </p:txBody>
      </p:sp>
      <p:sp>
        <p:nvSpPr>
          <p:cNvPr id="29" name="Rechthoek 28"/>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stap5 </a:t>
            </a:r>
            <a:endParaRPr lang="nl-BE" dirty="0">
              <a:solidFill>
                <a:schemeClr val="accent2">
                  <a:lumMod val="75000"/>
                </a:schemeClr>
              </a:solidFill>
            </a:endParaRPr>
          </a:p>
        </p:txBody>
      </p:sp>
      <p:sp>
        <p:nvSpPr>
          <p:cNvPr id="31" name="Tekstvak 30"/>
          <p:cNvSpPr txBox="1"/>
          <p:nvPr/>
        </p:nvSpPr>
        <p:spPr>
          <a:xfrm>
            <a:off x="1436913" y="1461097"/>
            <a:ext cx="10728962" cy="1200329"/>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400" dirty="0" smtClean="0"/>
              <a:t>Een </a:t>
            </a:r>
            <a:r>
              <a:rPr lang="nl-BE" sz="2400" dirty="0"/>
              <a:t>webadres als anker is in sommige gevallen nuttig, maar qua opmaak toch vaak wel een beetje storend. We wijzigen het anker dus naar een </a:t>
            </a:r>
            <a:r>
              <a:rPr lang="nl-BE" sz="2400" dirty="0" smtClean="0"/>
              <a:t>kortere </a:t>
            </a:r>
            <a:r>
              <a:rPr lang="nl-BE" sz="2400" dirty="0"/>
              <a:t>tekst:</a:t>
            </a:r>
          </a:p>
        </p:txBody>
      </p:sp>
      <p:graphicFrame>
        <p:nvGraphicFramePr>
          <p:cNvPr id="15" name="Tabel 14"/>
          <p:cNvGraphicFramePr>
            <a:graphicFrameLocks noGrp="1"/>
          </p:cNvGraphicFramePr>
          <p:nvPr>
            <p:extLst>
              <p:ext uri="{D42A27DB-BD31-4B8C-83A1-F6EECF244321}">
                <p14:modId xmlns:p14="http://schemas.microsoft.com/office/powerpoint/2010/main" val="751238413"/>
              </p:ext>
            </p:extLst>
          </p:nvPr>
        </p:nvGraphicFramePr>
        <p:xfrm>
          <a:off x="1423850" y="2834637"/>
          <a:ext cx="10578707" cy="1828800"/>
        </p:xfrm>
        <a:graphic>
          <a:graphicData uri="http://schemas.openxmlformats.org/drawingml/2006/table">
            <a:tbl>
              <a:tblPr firstRow="1" firstCol="1" bandRow="1">
                <a:tableStyleId>{5C22544A-7EE6-4342-B048-85BDC9FD1C3A}</a:tableStyleId>
              </a:tblPr>
              <a:tblGrid>
                <a:gridCol w="63235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29</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&lt;p class="verwijzing"&gt;&lt;a </a:t>
                      </a:r>
                      <a:r>
                        <a:rPr lang="nl-BE" sz="2400" b="0" dirty="0" err="1" smtClean="0">
                          <a:solidFill>
                            <a:schemeClr val="accent6"/>
                          </a:solidFill>
                          <a:effectLst/>
                          <a:latin typeface="Code New Roman" panose="020B0609020204030204" pitchFamily="49" charset="0"/>
                          <a:cs typeface="Code New Roman" panose="020B0609020204030204" pitchFamily="49" charset="0"/>
                        </a:rPr>
                        <a:t>href</a:t>
                      </a:r>
                      <a:r>
                        <a:rPr lang="nl-BE" sz="2400" b="0" dirty="0" smtClean="0">
                          <a:solidFill>
                            <a:schemeClr val="accent6"/>
                          </a:solidFill>
                          <a:effectLst/>
                          <a:latin typeface="Code New Roman" panose="020B0609020204030204" pitchFamily="49" charset="0"/>
                          <a:cs typeface="Code New Roman" panose="020B0609020204030204" pitchFamily="49" charset="0"/>
                        </a:rPr>
                        <a:t>="http://kunst-en-cultuur.infonu.nl/biografie/25960-agatha-christie-queen-of-crime.html"&gt;</a:t>
                      </a:r>
                      <a:r>
                        <a:rPr lang="nl-BE" sz="2400" b="0" dirty="0" smtClean="0">
                          <a:solidFill>
                            <a:schemeClr val="tx1"/>
                          </a:solidFill>
                          <a:effectLst/>
                          <a:latin typeface="Code New Roman" panose="020B0609020204030204" pitchFamily="49" charset="0"/>
                          <a:cs typeface="Code New Roman" panose="020B0609020204030204" pitchFamily="49" charset="0"/>
                        </a:rPr>
                        <a:t>[Bron: http://kunst-en-cultuur.infonu.nl/biografie/25960-agatha-christie-queen-of-crime.html]</a:t>
                      </a:r>
                      <a:r>
                        <a:rPr lang="nl-BE" sz="2400" b="0" dirty="0" smtClean="0">
                          <a:solidFill>
                            <a:schemeClr val="accent6"/>
                          </a:solidFill>
                          <a:effectLst/>
                          <a:latin typeface="Code New Roman" panose="020B0609020204030204" pitchFamily="49" charset="0"/>
                          <a:cs typeface="Code New Roman" panose="020B0609020204030204" pitchFamily="49" charset="0"/>
                        </a:rPr>
                        <a:t>&lt;/a&gt;&lt;/p&gt;</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graphicFrame>
        <p:nvGraphicFramePr>
          <p:cNvPr id="16" name="Tabel 15"/>
          <p:cNvGraphicFramePr>
            <a:graphicFrameLocks noGrp="1"/>
          </p:cNvGraphicFramePr>
          <p:nvPr>
            <p:extLst>
              <p:ext uri="{D42A27DB-BD31-4B8C-83A1-F6EECF244321}">
                <p14:modId xmlns:p14="http://schemas.microsoft.com/office/powerpoint/2010/main" val="1153543687"/>
              </p:ext>
            </p:extLst>
          </p:nvPr>
        </p:nvGraphicFramePr>
        <p:xfrm>
          <a:off x="1423849" y="5310051"/>
          <a:ext cx="10578707" cy="1097280"/>
        </p:xfrm>
        <a:graphic>
          <a:graphicData uri="http://schemas.openxmlformats.org/drawingml/2006/table">
            <a:tbl>
              <a:tblPr firstRow="1" firstCol="1" bandRow="1">
                <a:tableStyleId>{5C22544A-7EE6-4342-B048-85BDC9FD1C3A}</a:tableStyleId>
              </a:tblPr>
              <a:tblGrid>
                <a:gridCol w="63235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29</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&lt;p class="verwijzing"&gt;&lt;a </a:t>
                      </a:r>
                      <a:r>
                        <a:rPr lang="nl-BE" sz="2400" b="0" dirty="0" err="1" smtClean="0">
                          <a:solidFill>
                            <a:schemeClr val="accent6"/>
                          </a:solidFill>
                          <a:effectLst/>
                          <a:latin typeface="Code New Roman" panose="020B0609020204030204" pitchFamily="49" charset="0"/>
                          <a:cs typeface="Code New Roman" panose="020B0609020204030204" pitchFamily="49" charset="0"/>
                        </a:rPr>
                        <a:t>href</a:t>
                      </a:r>
                      <a:r>
                        <a:rPr lang="nl-BE" sz="2400" b="0" dirty="0" smtClean="0">
                          <a:solidFill>
                            <a:schemeClr val="accent6"/>
                          </a:solidFill>
                          <a:effectLst/>
                          <a:latin typeface="Code New Roman" panose="020B0609020204030204" pitchFamily="49" charset="0"/>
                          <a:cs typeface="Code New Roman" panose="020B0609020204030204" pitchFamily="49" charset="0"/>
                        </a:rPr>
                        <a:t>="http://kunst-en-cultuur.infonu.nl/biografie/25960-agatha-christie-queen-of-crime.html"&gt;</a:t>
                      </a:r>
                      <a:r>
                        <a:rPr lang="nl-BE" sz="2400" b="0" dirty="0" smtClean="0">
                          <a:solidFill>
                            <a:schemeClr val="tx1"/>
                          </a:solidFill>
                          <a:effectLst/>
                          <a:latin typeface="Code New Roman" panose="020B0609020204030204" pitchFamily="49" charset="0"/>
                          <a:cs typeface="Code New Roman" panose="020B0609020204030204" pitchFamily="49" charset="0"/>
                        </a:rPr>
                        <a:t>[Bron: infonu.nl]</a:t>
                      </a:r>
                      <a:r>
                        <a:rPr lang="nl-BE" sz="2400" b="0" dirty="0" smtClean="0">
                          <a:solidFill>
                            <a:schemeClr val="accent6"/>
                          </a:solidFill>
                          <a:effectLst/>
                          <a:latin typeface="Code New Roman" panose="020B0609020204030204" pitchFamily="49" charset="0"/>
                          <a:cs typeface="Code New Roman" panose="020B0609020204030204" pitchFamily="49" charset="0"/>
                        </a:rPr>
                        <a:t>&lt;/a&gt;&lt;/p&gt;</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flipH="1">
            <a:off x="5500688" y="4297677"/>
            <a:ext cx="642937" cy="1828803"/>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1" name="Gelijkbenige driehoek 20">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Gelijkbenige driehoek 21">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3"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31093407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6. Van hot naar hyperlink</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rId2" action="ppaction://hlinksldjump"/>
          </p:cNvPr>
          <p:cNvSpPr/>
          <p:nvPr/>
        </p:nvSpPr>
        <p:spPr>
          <a:xfrm>
            <a:off x="1463039" y="1413180"/>
            <a:ext cx="5175039" cy="1238965"/>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6.1 Interne hyperlinks</a:t>
            </a:r>
            <a:endParaRPr lang="nl-BE" sz="2800" dirty="0"/>
          </a:p>
        </p:txBody>
      </p:sp>
      <p:sp>
        <p:nvSpPr>
          <p:cNvPr id="10" name="Rechthoek 9">
            <a:hlinkClick r:id="rId3" action="ppaction://hlinksldjump"/>
          </p:cNvPr>
          <p:cNvSpPr/>
          <p:nvPr/>
        </p:nvSpPr>
        <p:spPr>
          <a:xfrm>
            <a:off x="6794833" y="1413180"/>
            <a:ext cx="5246914" cy="1238965"/>
          </a:xfrm>
          <a:prstGeom prst="rect">
            <a:avLst/>
          </a:prstGeom>
          <a:solidFill>
            <a:schemeClr val="accent6"/>
          </a:solid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nl-BE" sz="2800" dirty="0" smtClean="0"/>
              <a:t>6.2 Relatieve en absolute hyperlinks</a:t>
            </a:r>
            <a:endParaRPr lang="nl-BE" sz="2800" dirty="0"/>
          </a:p>
        </p:txBody>
      </p:sp>
      <p:sp>
        <p:nvSpPr>
          <p:cNvPr id="11" name="Rechthoek 10">
            <a:hlinkClick r:id="rId4" action="ppaction://hlinksldjump"/>
          </p:cNvPr>
          <p:cNvSpPr/>
          <p:nvPr/>
        </p:nvSpPr>
        <p:spPr>
          <a:xfrm>
            <a:off x="1463038" y="2777438"/>
            <a:ext cx="5175039" cy="1238965"/>
          </a:xfrm>
          <a:prstGeom prst="rect">
            <a:avLst/>
          </a:prstGeom>
          <a:solidFill>
            <a:schemeClr val="accent6"/>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BE" sz="2800" dirty="0" smtClean="0"/>
              <a:t>6.3 Een menu graag, </a:t>
            </a:r>
            <a:r>
              <a:rPr lang="nl-BE" sz="2800" dirty="0" err="1" smtClean="0"/>
              <a:t>asjeblief</a:t>
            </a:r>
            <a:endParaRPr lang="nl-BE" sz="2800" dirty="0"/>
          </a:p>
        </p:txBody>
      </p:sp>
      <p:sp>
        <p:nvSpPr>
          <p:cNvPr id="12" name="Rechthoek 11">
            <a:hlinkClick r:id="rId5" action="ppaction://hlinksldjump"/>
          </p:cNvPr>
          <p:cNvSpPr/>
          <p:nvPr/>
        </p:nvSpPr>
        <p:spPr>
          <a:xfrm>
            <a:off x="6794832" y="2777438"/>
            <a:ext cx="5246914" cy="1238965"/>
          </a:xfrm>
          <a:prstGeom prst="rect">
            <a:avLst/>
          </a:prstGeom>
          <a:solidFill>
            <a:schemeClr val="accent6"/>
          </a:solidFill>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r>
              <a:rPr lang="nl-BE" sz="2800" dirty="0" smtClean="0"/>
              <a:t>6.4 Een pagina in een pagina</a:t>
            </a:r>
            <a:endParaRPr lang="nl-BE" sz="2800" dirty="0"/>
          </a:p>
        </p:txBody>
      </p:sp>
      <p:sp>
        <p:nvSpPr>
          <p:cNvPr id="13" name="Rechthoek 12">
            <a:hlinkClick r:id="rId6" action="ppaction://hlinksldjump"/>
          </p:cNvPr>
          <p:cNvSpPr/>
          <p:nvPr/>
        </p:nvSpPr>
        <p:spPr>
          <a:xfrm>
            <a:off x="1463038" y="4141696"/>
            <a:ext cx="5175039" cy="1238965"/>
          </a:xfrm>
          <a:prstGeom prst="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6.5 Een afbeelding als menu</a:t>
            </a:r>
            <a:endParaRPr lang="nl-BE" sz="2800" dirty="0"/>
          </a:p>
        </p:txBody>
      </p:sp>
      <p:sp>
        <p:nvSpPr>
          <p:cNvPr id="14" name="Rechthoek 13">
            <a:hlinkClick r:id="rId7" action="ppaction://hlinksldjump"/>
          </p:cNvPr>
          <p:cNvSpPr/>
          <p:nvPr/>
        </p:nvSpPr>
        <p:spPr>
          <a:xfrm>
            <a:off x="6794832" y="4141696"/>
            <a:ext cx="5246914" cy="1238965"/>
          </a:xfrm>
          <a:prstGeom prst="rect">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nl-BE" sz="2800" dirty="0" smtClean="0"/>
              <a:t>6.6 Oefeningen</a:t>
            </a:r>
            <a:endParaRPr lang="nl-BE" sz="2800" dirty="0"/>
          </a:p>
        </p:txBody>
      </p:sp>
      <p:sp>
        <p:nvSpPr>
          <p:cNvPr id="16" name="Rechthoek 15">
            <a:hlinkClick r:id="rId8" action="ppaction://hlinksldjump"/>
          </p:cNvPr>
          <p:cNvSpPr/>
          <p:nvPr/>
        </p:nvSpPr>
        <p:spPr>
          <a:xfrm>
            <a:off x="1463038" y="5519510"/>
            <a:ext cx="10578708" cy="1238965"/>
          </a:xfrm>
          <a:prstGeom prst="rect">
            <a:avLst/>
          </a:prstGeom>
          <a:solidFill>
            <a:schemeClr val="accent6"/>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6.7 Uitbreiding: stijl met meer structuur</a:t>
            </a:r>
            <a:endParaRPr lang="nl-BE" sz="2800" dirty="0"/>
          </a:p>
        </p:txBody>
      </p:sp>
      <p:pic>
        <p:nvPicPr>
          <p:cNvPr id="17" name="Tijdelijke aanduiding voor inhoud 4"/>
          <p:cNvPicPr>
            <a:picLocks noChangeAspect="1"/>
          </p:cNvPicPr>
          <p:nvPr/>
        </p:nvPicPr>
        <p:blipFill>
          <a:blip r:embed="rId9"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20472654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69</a:t>
            </a:r>
            <a:endParaRPr lang="nl-BE" dirty="0">
              <a:solidFill>
                <a:schemeClr val="accent2">
                  <a:lumMod val="75000"/>
                </a:schemeClr>
              </a:solidFill>
            </a:endParaRPr>
          </a:p>
        </p:txBody>
      </p:sp>
      <p:sp>
        <p:nvSpPr>
          <p:cNvPr id="29" name="Rechthoek 28"/>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stap5 </a:t>
            </a:r>
            <a:endParaRPr lang="nl-BE" dirty="0">
              <a:solidFill>
                <a:schemeClr val="accent2">
                  <a:lumMod val="75000"/>
                </a:schemeClr>
              </a:solidFill>
            </a:endParaRPr>
          </a:p>
        </p:txBody>
      </p:sp>
      <p:sp>
        <p:nvSpPr>
          <p:cNvPr id="31" name="Tekstvak 30"/>
          <p:cNvSpPr txBox="1"/>
          <p:nvPr/>
        </p:nvSpPr>
        <p:spPr>
          <a:xfrm>
            <a:off x="1436913" y="1461097"/>
            <a:ext cx="10728962" cy="3508653"/>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400" dirty="0" smtClean="0"/>
              <a:t>Een </a:t>
            </a:r>
            <a:r>
              <a:rPr lang="nl-BE" sz="2400" dirty="0"/>
              <a:t>bezoeker die op deze hyperlink klikt, verlaat de website en krijgt de nieuwe pagina in de browser te zien. Hyperlinks kunnen ook in een nieuw browservenster geopend worden. Zoek uit hoe dat kan, pas het toe in je </a:t>
            </a:r>
            <a:r>
              <a:rPr lang="nl-BE" sz="2400" dirty="0" smtClean="0"/>
              <a:t>hyperlink</a:t>
            </a:r>
            <a:r>
              <a:rPr lang="nl-BE" sz="2400" dirty="0"/>
              <a:t>.</a:t>
            </a:r>
          </a:p>
          <a:p>
            <a:pPr marL="514350" indent="-514350">
              <a:spcBef>
                <a:spcPts val="1200"/>
              </a:spcBef>
              <a:buClr>
                <a:schemeClr val="accent6"/>
              </a:buClr>
              <a:buFont typeface="Wingdings 3" panose="05040102010807070707" pitchFamily="18" charset="2"/>
              <a:buChar char=""/>
            </a:pPr>
            <a:r>
              <a:rPr lang="nl-BE" sz="2400" dirty="0" smtClean="0"/>
              <a:t>Maak </a:t>
            </a:r>
            <a:r>
              <a:rPr lang="nl-BE" sz="2400" dirty="0"/>
              <a:t>nu ook in de pagina’s over </a:t>
            </a:r>
            <a:r>
              <a:rPr lang="nl-BE" sz="2400" dirty="0" err="1"/>
              <a:t>Hercule</a:t>
            </a:r>
            <a:r>
              <a:rPr lang="nl-BE" sz="2400" dirty="0"/>
              <a:t> </a:t>
            </a:r>
            <a:r>
              <a:rPr lang="nl-BE" sz="2400" dirty="0" err="1"/>
              <a:t>Poirot</a:t>
            </a:r>
            <a:r>
              <a:rPr lang="nl-BE" sz="2400" dirty="0"/>
              <a:t> en Miss </a:t>
            </a:r>
            <a:r>
              <a:rPr lang="nl-BE" sz="2400" dirty="0" err="1"/>
              <a:t>Marple</a:t>
            </a:r>
            <a:r>
              <a:rPr lang="nl-BE" sz="2400" dirty="0"/>
              <a:t> onderaan de pagina de hyperlinks aan.</a:t>
            </a:r>
          </a:p>
          <a:p>
            <a:pPr marL="514350" indent="-514350">
              <a:spcBef>
                <a:spcPts val="1200"/>
              </a:spcBef>
              <a:buClr>
                <a:schemeClr val="accent6"/>
              </a:buClr>
              <a:buFont typeface="Wingdings 3" panose="05040102010807070707" pitchFamily="18" charset="2"/>
              <a:buChar char=""/>
            </a:pPr>
            <a:r>
              <a:rPr lang="nl-BE" sz="2400" dirty="0" smtClean="0"/>
              <a:t>Valideer </a:t>
            </a:r>
            <a:r>
              <a:rPr lang="nl-BE" sz="2400" dirty="0"/>
              <a:t>de webpagina’s met de </a:t>
            </a:r>
            <a:r>
              <a:rPr lang="nl-BE" sz="2400" dirty="0" err="1"/>
              <a:t>validator</a:t>
            </a:r>
            <a:r>
              <a:rPr lang="nl-BE" sz="2400" dirty="0"/>
              <a:t> van W3C.</a:t>
            </a:r>
          </a:p>
          <a:p>
            <a:pPr marL="514350" indent="-514350">
              <a:spcBef>
                <a:spcPts val="1200"/>
              </a:spcBef>
              <a:buClr>
                <a:schemeClr val="accent6"/>
              </a:buClr>
              <a:buFont typeface="Wingdings 3" panose="05040102010807070707" pitchFamily="18" charset="2"/>
              <a:buChar char=""/>
            </a:pPr>
            <a:endParaRPr lang="nl-BE" sz="2400" dirty="0"/>
          </a:p>
        </p:txBody>
      </p:sp>
      <p:graphicFrame>
        <p:nvGraphicFramePr>
          <p:cNvPr id="16" name="Tabel 15"/>
          <p:cNvGraphicFramePr>
            <a:graphicFrameLocks noGrp="1"/>
          </p:cNvGraphicFramePr>
          <p:nvPr>
            <p:extLst>
              <p:ext uri="{D42A27DB-BD31-4B8C-83A1-F6EECF244321}">
                <p14:modId xmlns:p14="http://schemas.microsoft.com/office/powerpoint/2010/main" val="1153543687"/>
              </p:ext>
            </p:extLst>
          </p:nvPr>
        </p:nvGraphicFramePr>
        <p:xfrm>
          <a:off x="1423849" y="5310051"/>
          <a:ext cx="10578707" cy="1097280"/>
        </p:xfrm>
        <a:graphic>
          <a:graphicData uri="http://schemas.openxmlformats.org/drawingml/2006/table">
            <a:tbl>
              <a:tblPr firstRow="1" firstCol="1" bandRow="1">
                <a:tableStyleId>{5C22544A-7EE6-4342-B048-85BDC9FD1C3A}</a:tableStyleId>
              </a:tblPr>
              <a:tblGrid>
                <a:gridCol w="63235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29</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nl-BE" sz="2400" b="0" dirty="0" smtClean="0">
                          <a:solidFill>
                            <a:schemeClr val="accent6"/>
                          </a:solidFill>
                          <a:effectLst/>
                          <a:latin typeface="Code New Roman" panose="020B0609020204030204" pitchFamily="49" charset="0"/>
                          <a:cs typeface="Code New Roman" panose="020B0609020204030204" pitchFamily="49" charset="0"/>
                        </a:rPr>
                        <a:t>&lt;p class="verwijzing"&gt;&lt;a </a:t>
                      </a:r>
                      <a:r>
                        <a:rPr lang="nl-BE" sz="2400" b="0" dirty="0" err="1" smtClean="0">
                          <a:solidFill>
                            <a:schemeClr val="accent6"/>
                          </a:solidFill>
                          <a:effectLst/>
                          <a:latin typeface="Code New Roman" panose="020B0609020204030204" pitchFamily="49" charset="0"/>
                          <a:cs typeface="Code New Roman" panose="020B0609020204030204" pitchFamily="49" charset="0"/>
                        </a:rPr>
                        <a:t>href</a:t>
                      </a:r>
                      <a:r>
                        <a:rPr lang="nl-BE" sz="2400" b="0" dirty="0" smtClean="0">
                          <a:solidFill>
                            <a:schemeClr val="accent6"/>
                          </a:solidFill>
                          <a:effectLst/>
                          <a:latin typeface="Code New Roman" panose="020B0609020204030204" pitchFamily="49" charset="0"/>
                          <a:cs typeface="Code New Roman" panose="020B0609020204030204" pitchFamily="49" charset="0"/>
                        </a:rPr>
                        <a:t>="http://kunst-en-cultuur.infonu.nl/biografie/25960-agatha-christie-queen-of-crime.html"&gt;</a:t>
                      </a:r>
                      <a:r>
                        <a:rPr lang="nl-BE" sz="2400" b="0" dirty="0" smtClean="0">
                          <a:solidFill>
                            <a:schemeClr val="tx1"/>
                          </a:solidFill>
                          <a:effectLst/>
                          <a:latin typeface="Code New Roman" panose="020B0609020204030204" pitchFamily="49" charset="0"/>
                          <a:cs typeface="Code New Roman" panose="020B0609020204030204" pitchFamily="49" charset="0"/>
                        </a:rPr>
                        <a:t>[Bron: infonu.nl]</a:t>
                      </a:r>
                      <a:r>
                        <a:rPr lang="nl-BE" sz="2400" b="0" dirty="0" smtClean="0">
                          <a:solidFill>
                            <a:schemeClr val="accent6"/>
                          </a:solidFill>
                          <a:effectLst/>
                          <a:latin typeface="Code New Roman" panose="020B0609020204030204" pitchFamily="49" charset="0"/>
                          <a:cs typeface="Code New Roman" panose="020B0609020204030204" pitchFamily="49" charset="0"/>
                        </a:rPr>
                        <a:t>&lt;/a&gt;&lt;/p&gt;</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Gelijkbenige driehoek 1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9" name="Gelijkbenige driehoek 18">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0"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1" name="Afbeelding 20"/>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34583864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70</a:t>
            </a:r>
            <a:endParaRPr lang="nl-BE" dirty="0">
              <a:solidFill>
                <a:schemeClr val="accent2">
                  <a:lumMod val="75000"/>
                </a:schemeClr>
              </a:solidFill>
            </a:endParaRPr>
          </a:p>
        </p:txBody>
      </p:sp>
      <p:graphicFrame>
        <p:nvGraphicFramePr>
          <p:cNvPr id="15" name="Tabel 14"/>
          <p:cNvGraphicFramePr>
            <a:graphicFrameLocks noGrp="1"/>
          </p:cNvGraphicFramePr>
          <p:nvPr>
            <p:extLst>
              <p:ext uri="{D42A27DB-BD31-4B8C-83A1-F6EECF244321}">
                <p14:modId xmlns:p14="http://schemas.microsoft.com/office/powerpoint/2010/main" val="2266777438"/>
              </p:ext>
            </p:extLst>
          </p:nvPr>
        </p:nvGraphicFramePr>
        <p:xfrm>
          <a:off x="1423850" y="2834637"/>
          <a:ext cx="10578707" cy="731520"/>
        </p:xfrm>
        <a:graphic>
          <a:graphicData uri="http://schemas.openxmlformats.org/drawingml/2006/table">
            <a:tbl>
              <a:tblPr firstRow="1" firstCol="1" bandRow="1">
                <a:tableStyleId>{5C22544A-7EE6-4342-B048-85BDC9FD1C3A}</a:tableStyleId>
              </a:tblPr>
              <a:tblGrid>
                <a:gridCol w="63235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0">
                <a:tc>
                  <a:txBody>
                    <a:bodyPr/>
                    <a:lstStyle/>
                    <a:p>
                      <a:pPr algn="r">
                        <a:lnSpc>
                          <a:spcPct val="100000"/>
                        </a:lnSpc>
                        <a:spcAft>
                          <a:spcPts val="0"/>
                        </a:spcAft>
                      </a:pP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&lt;a href="mailto:info@sleutelboek.eu"&gt;</a:t>
                      </a:r>
                      <a:r>
                        <a:rPr lang="pt-BR" sz="2400" b="0" dirty="0" smtClean="0">
                          <a:solidFill>
                            <a:schemeClr val="tx1"/>
                          </a:solidFill>
                          <a:effectLst/>
                          <a:latin typeface="Code New Roman" panose="020B0609020204030204" pitchFamily="49" charset="0"/>
                          <a:cs typeface="Code New Roman" panose="020B0609020204030204" pitchFamily="49" charset="0"/>
                        </a:rPr>
                        <a:t>info@sleutelboek.eu</a:t>
                      </a:r>
                      <a:br>
                        <a:rPr lang="pt-BR" sz="2400" b="0" dirty="0" smtClean="0">
                          <a:solidFill>
                            <a:schemeClr val="tx1"/>
                          </a:solidFill>
                          <a:effectLst/>
                          <a:latin typeface="Code New Roman" panose="020B0609020204030204" pitchFamily="49" charset="0"/>
                          <a:cs typeface="Code New Roman" panose="020B0609020204030204" pitchFamily="49" charset="0"/>
                        </a:rPr>
                      </a:br>
                      <a:r>
                        <a:rPr lang="pt-BR" sz="2400" b="0" dirty="0" smtClean="0">
                          <a:solidFill>
                            <a:schemeClr val="accent6"/>
                          </a:solidFill>
                          <a:effectLst/>
                          <a:latin typeface="Code New Roman" panose="020B0609020204030204" pitchFamily="49" charset="0"/>
                          <a:cs typeface="Code New Roman" panose="020B0609020204030204" pitchFamily="49" charset="0"/>
                        </a:rPr>
                        <a:t>&lt;/a&gt;</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a:off x="6141493" y="3246990"/>
            <a:ext cx="2133" cy="1965089"/>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19" name="Tekstvak 18"/>
          <p:cNvSpPr txBox="1"/>
          <p:nvPr/>
        </p:nvSpPr>
        <p:spPr>
          <a:xfrm>
            <a:off x="2316697" y="5273304"/>
            <a:ext cx="10097017" cy="1323439"/>
          </a:xfrm>
          <a:prstGeom prst="rect">
            <a:avLst/>
          </a:prstGeom>
          <a:noFill/>
        </p:spPr>
        <p:txBody>
          <a:bodyPr wrap="square" rtlCol="0">
            <a:spAutoFit/>
          </a:bodyPr>
          <a:lstStyle/>
          <a:p>
            <a:r>
              <a:rPr lang="nl-BE" sz="8000" dirty="0" smtClean="0">
                <a:solidFill>
                  <a:schemeClr val="accent6"/>
                </a:solidFill>
              </a:rPr>
              <a:t>e-mail</a:t>
            </a:r>
            <a:r>
              <a:rPr lang="nl-BE" sz="8000" dirty="0" smtClean="0"/>
              <a:t> hyperlink</a:t>
            </a:r>
            <a:endParaRPr lang="nl-BE" sz="8000" dirty="0"/>
          </a:p>
        </p:txBody>
      </p:sp>
      <p:sp>
        <p:nvSpPr>
          <p:cNvPr id="18" name="Gelijkbenige driehoek 1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Gelijkbenige driehoek 1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1"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2" name="Afbeelding 21"/>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13508422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70</a:t>
            </a:r>
            <a:endParaRPr lang="nl-BE" dirty="0">
              <a:solidFill>
                <a:schemeClr val="accent2">
                  <a:lumMod val="75000"/>
                </a:schemeClr>
              </a:solidFill>
            </a:endParaRPr>
          </a:p>
        </p:txBody>
      </p:sp>
      <p:graphicFrame>
        <p:nvGraphicFramePr>
          <p:cNvPr id="15" name="Tabel 14"/>
          <p:cNvGraphicFramePr>
            <a:graphicFrameLocks noGrp="1"/>
          </p:cNvGraphicFramePr>
          <p:nvPr>
            <p:extLst>
              <p:ext uri="{D42A27DB-BD31-4B8C-83A1-F6EECF244321}">
                <p14:modId xmlns:p14="http://schemas.microsoft.com/office/powerpoint/2010/main" val="4055331933"/>
              </p:ext>
            </p:extLst>
          </p:nvPr>
        </p:nvGraphicFramePr>
        <p:xfrm>
          <a:off x="1423850" y="2834637"/>
          <a:ext cx="10578707" cy="731520"/>
        </p:xfrm>
        <a:graphic>
          <a:graphicData uri="http://schemas.openxmlformats.org/drawingml/2006/table">
            <a:tbl>
              <a:tblPr firstRow="1" firstCol="1" bandRow="1">
                <a:tableStyleId>{5C22544A-7EE6-4342-B048-85BDC9FD1C3A}</a:tableStyleId>
              </a:tblPr>
              <a:tblGrid>
                <a:gridCol w="63235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0">
                <a:tc>
                  <a:txBody>
                    <a:bodyPr/>
                    <a:lstStyle/>
                    <a:p>
                      <a:pPr algn="r">
                        <a:lnSpc>
                          <a:spcPct val="100000"/>
                        </a:lnSpc>
                        <a:spcAft>
                          <a:spcPts val="0"/>
                        </a:spcAft>
                      </a:pP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&lt;a href="mailto:info@sleutelboek.eu?subject=Meer informatie"&gt; </a:t>
                      </a:r>
                      <a:r>
                        <a:rPr lang="pt-BR" sz="2400" b="0" dirty="0" smtClean="0">
                          <a:solidFill>
                            <a:schemeClr val="tx1"/>
                          </a:solidFill>
                          <a:effectLst/>
                          <a:latin typeface="Code New Roman" panose="020B0609020204030204" pitchFamily="49" charset="0"/>
                          <a:cs typeface="Code New Roman" panose="020B0609020204030204" pitchFamily="49" charset="0"/>
                        </a:rPr>
                        <a:t>info@sleutelboek.eu</a:t>
                      </a:r>
                      <a:r>
                        <a:rPr lang="pt-BR" sz="2400" b="0" dirty="0" smtClean="0">
                          <a:solidFill>
                            <a:schemeClr val="accent6"/>
                          </a:solidFill>
                          <a:effectLst/>
                          <a:latin typeface="Code New Roman" panose="020B0609020204030204" pitchFamily="49" charset="0"/>
                          <a:cs typeface="Code New Roman" panose="020B0609020204030204" pitchFamily="49" charset="0"/>
                        </a:rPr>
                        <a:t>&lt;/a&gt;</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cxnSp>
        <p:nvCxnSpPr>
          <p:cNvPr id="17" name="Rechte verbindingslijn met pijl 16"/>
          <p:cNvCxnSpPr/>
          <p:nvPr/>
        </p:nvCxnSpPr>
        <p:spPr>
          <a:xfrm>
            <a:off x="8734567" y="3200397"/>
            <a:ext cx="2133" cy="1965089"/>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19" name="Tekstvak 18"/>
          <p:cNvSpPr txBox="1"/>
          <p:nvPr/>
        </p:nvSpPr>
        <p:spPr>
          <a:xfrm>
            <a:off x="2316697" y="5273304"/>
            <a:ext cx="10097017" cy="1015663"/>
          </a:xfrm>
          <a:prstGeom prst="rect">
            <a:avLst/>
          </a:prstGeom>
          <a:noFill/>
        </p:spPr>
        <p:txBody>
          <a:bodyPr wrap="square" rtlCol="0">
            <a:spAutoFit/>
          </a:bodyPr>
          <a:lstStyle/>
          <a:p>
            <a:r>
              <a:rPr lang="nl-BE" sz="6000" dirty="0" err="1"/>
              <a:t>o</a:t>
            </a:r>
            <a:r>
              <a:rPr lang="nl-BE" sz="6000" dirty="0" err="1" smtClean="0"/>
              <a:t>nderwerpregel</a:t>
            </a:r>
            <a:r>
              <a:rPr lang="nl-BE" sz="6000" dirty="0" smtClean="0"/>
              <a:t> toevoegen</a:t>
            </a:r>
            <a:endParaRPr lang="nl-BE" sz="6000" dirty="0"/>
          </a:p>
        </p:txBody>
      </p:sp>
      <p:sp>
        <p:nvSpPr>
          <p:cNvPr id="18" name="Gelijkbenige driehoek 1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Gelijkbenige driehoek 1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1"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2" name="Afbeelding 21"/>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2066543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Afbeelding 15"/>
          <p:cNvPicPr/>
          <p:nvPr/>
        </p:nvPicPr>
        <p:blipFill>
          <a:blip r:embed="rId2">
            <a:extLst>
              <a:ext uri="{28A0092B-C50C-407E-A947-70E740481C1C}">
                <a14:useLocalDpi xmlns:a14="http://schemas.microsoft.com/office/drawing/2010/main" val="0"/>
              </a:ext>
            </a:extLst>
          </a:blip>
          <a:stretch>
            <a:fillRect/>
          </a:stretch>
        </p:blipFill>
        <p:spPr>
          <a:xfrm>
            <a:off x="1463038" y="1530696"/>
            <a:ext cx="10578707" cy="7271911"/>
          </a:xfrm>
          <a:prstGeom prst="rect">
            <a:avLst/>
          </a:prstGeom>
        </p:spPr>
      </p:pic>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70</a:t>
            </a:r>
            <a:endParaRPr lang="nl-BE" dirty="0">
              <a:solidFill>
                <a:schemeClr val="accent2">
                  <a:lumMod val="75000"/>
                </a:schemeClr>
              </a:solidFill>
            </a:endParaRPr>
          </a:p>
        </p:txBody>
      </p:sp>
      <p:sp>
        <p:nvSpPr>
          <p:cNvPr id="27" name="Rechthoek 26">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8" name="Gelijkbenige driehoek 27">
            <a:hlinkClick r:id="" action="ppaction://hlinkshowjump?jump=nextslide"/>
          </p:cNvPr>
          <p:cNvSpPr/>
          <p:nvPr/>
        </p:nvSpPr>
        <p:spPr>
          <a:xfrm rot="5400000">
            <a:off x="398189" y="5363002"/>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9" name="Gelijkbenige driehoek 28">
            <a:hlinkClick r:id="" action="ppaction://hlinkshowjump?jump=previousslide"/>
          </p:cNvPr>
          <p:cNvSpPr/>
          <p:nvPr/>
        </p:nvSpPr>
        <p:spPr>
          <a:xfrm rot="16200000">
            <a:off x="398189" y="4357160"/>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30"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31" name="Afbeelding 30"/>
          <p:cNvPicPr/>
          <p:nvPr/>
        </p:nvPicPr>
        <p:blipFill>
          <a:blip r:embed="rId5"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2368" y="1348483"/>
            <a:ext cx="952489" cy="933857"/>
          </a:xfrm>
          <a:prstGeom prst="rect">
            <a:avLst/>
          </a:prstGeom>
        </p:spPr>
      </p:pic>
    </p:spTree>
    <p:extLst>
      <p:ext uri="{BB962C8B-B14F-4D97-AF65-F5344CB8AC3E}">
        <p14:creationId xmlns:p14="http://schemas.microsoft.com/office/powerpoint/2010/main" val="11152733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6.2 Relatieve en absolute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70</a:t>
            </a:r>
            <a:endParaRPr lang="nl-BE" dirty="0">
              <a:solidFill>
                <a:schemeClr val="accent2">
                  <a:lumMod val="75000"/>
                </a:schemeClr>
              </a:solidFill>
            </a:endParaRPr>
          </a:p>
        </p:txBody>
      </p:sp>
      <p:sp>
        <p:nvSpPr>
          <p:cNvPr id="20" name="Tekstvak 19"/>
          <p:cNvSpPr txBox="1"/>
          <p:nvPr/>
        </p:nvSpPr>
        <p:spPr>
          <a:xfrm>
            <a:off x="1944729" y="3078667"/>
            <a:ext cx="10097017" cy="1323439"/>
          </a:xfrm>
          <a:prstGeom prst="rect">
            <a:avLst/>
          </a:prstGeom>
          <a:noFill/>
        </p:spPr>
        <p:txBody>
          <a:bodyPr wrap="square" rtlCol="0">
            <a:spAutoFit/>
          </a:bodyPr>
          <a:lstStyle/>
          <a:p>
            <a:r>
              <a:rPr lang="nl-BE" sz="8000" dirty="0" smtClean="0"/>
              <a:t>Uitkijken voor </a:t>
            </a:r>
            <a:r>
              <a:rPr lang="nl-BE" sz="8000" dirty="0" smtClean="0">
                <a:solidFill>
                  <a:schemeClr val="accent6"/>
                </a:solidFill>
              </a:rPr>
              <a:t>spam</a:t>
            </a:r>
            <a:r>
              <a:rPr lang="nl-BE" sz="8000" dirty="0" smtClean="0"/>
              <a:t>!</a:t>
            </a:r>
            <a:endParaRPr lang="nl-BE" sz="8000" dirty="0"/>
          </a:p>
        </p:txBody>
      </p:sp>
      <p:sp>
        <p:nvSpPr>
          <p:cNvPr id="21" name="Gelijkbenige driehoek 20">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Gelijkbenige driehoek 21">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3"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97421" y="1502097"/>
            <a:ext cx="900000" cy="900000"/>
          </a:xfrm>
          <a:prstGeom prst="rect">
            <a:avLst/>
          </a:prstGeom>
        </p:spPr>
      </p:pic>
    </p:spTree>
    <p:extLst>
      <p:ext uri="{BB962C8B-B14F-4D97-AF65-F5344CB8AC3E}">
        <p14:creationId xmlns:p14="http://schemas.microsoft.com/office/powerpoint/2010/main" val="4056618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6.3 Een menu graag, </a:t>
            </a:r>
            <a:r>
              <a:rPr lang="nl-BE" dirty="0" err="1" smtClean="0">
                <a:solidFill>
                  <a:schemeClr val="bg1"/>
                </a:solidFill>
              </a:rPr>
              <a:t>asjeblief</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71</a:t>
            </a:r>
            <a:endParaRPr lang="nl-BE" dirty="0">
              <a:solidFill>
                <a:schemeClr val="accent2">
                  <a:lumMod val="75000"/>
                </a:schemeClr>
              </a:solidFill>
            </a:endParaRPr>
          </a:p>
        </p:txBody>
      </p:sp>
      <p:graphicFrame>
        <p:nvGraphicFramePr>
          <p:cNvPr id="15" name="Tabel 14"/>
          <p:cNvGraphicFramePr>
            <a:graphicFrameLocks noGrp="1"/>
          </p:cNvGraphicFramePr>
          <p:nvPr>
            <p:extLst>
              <p:ext uri="{D42A27DB-BD31-4B8C-83A1-F6EECF244321}">
                <p14:modId xmlns:p14="http://schemas.microsoft.com/office/powerpoint/2010/main" val="2874032649"/>
              </p:ext>
            </p:extLst>
          </p:nvPr>
        </p:nvGraphicFramePr>
        <p:xfrm>
          <a:off x="1463039" y="1800225"/>
          <a:ext cx="10475627" cy="2819400"/>
        </p:xfrm>
        <a:graphic>
          <a:graphicData uri="http://schemas.openxmlformats.org/drawingml/2006/table">
            <a:tbl>
              <a:tblPr firstRow="1" firstCol="1" bandRow="1">
                <a:tableStyleId>{5C22544A-7EE6-4342-B048-85BDC9FD1C3A}</a:tableStyleId>
              </a:tblPr>
              <a:tblGrid>
                <a:gridCol w="52927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2619375">
                <a:tc>
                  <a:txBody>
                    <a:bodyPr/>
                    <a:lstStyle/>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17</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18</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19</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20</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21</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endParaRPr lang="nl-BE" sz="23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300" b="0" dirty="0" smtClean="0">
                          <a:solidFill>
                            <a:schemeClr val="accent6"/>
                          </a:solidFill>
                          <a:effectLst/>
                          <a:latin typeface="Code New Roman" panose="020B0609020204030204" pitchFamily="49" charset="0"/>
                          <a:cs typeface="Code New Roman" panose="020B0609020204030204" pitchFamily="49" charset="0"/>
                        </a:rPr>
                        <a:t>&lt;nav&gt;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&lt;li&gt;&lt;a href="index.html"&gt;</a:t>
                      </a:r>
                      <a:r>
                        <a:rPr lang="pt-BR" sz="2300" b="0" dirty="0" smtClean="0">
                          <a:solidFill>
                            <a:schemeClr val="tx1"/>
                          </a:solidFill>
                          <a:effectLst/>
                          <a:latin typeface="Code New Roman" panose="020B0609020204030204" pitchFamily="49" charset="0"/>
                          <a:cs typeface="Code New Roman" panose="020B0609020204030204" pitchFamily="49" charset="0"/>
                        </a:rPr>
                        <a:t>Biografie</a:t>
                      </a:r>
                      <a:r>
                        <a:rPr lang="pt-BR" sz="2300" b="0" dirty="0" smtClean="0">
                          <a:solidFill>
                            <a:schemeClr val="accent6"/>
                          </a:solidFill>
                          <a:effectLst/>
                          <a:latin typeface="Code New Roman" panose="020B0609020204030204" pitchFamily="49" charset="0"/>
                          <a:cs typeface="Code New Roman" panose="020B0609020204030204" pitchFamily="49" charset="0"/>
                        </a:rPr>
                        <a:t>&lt;/a&gt;&lt;/li&gt;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&lt;li&gt;&lt;a href="pages/poirot.html"&gt;</a:t>
                      </a:r>
                      <a:r>
                        <a:rPr lang="pt-BR" sz="2300" b="0" dirty="0" smtClean="0">
                          <a:solidFill>
                            <a:schemeClr val="tx1"/>
                          </a:solidFill>
                          <a:effectLst/>
                          <a:latin typeface="Code New Roman" panose="020B0609020204030204" pitchFamily="49" charset="0"/>
                          <a:cs typeface="Code New Roman" panose="020B0609020204030204" pitchFamily="49" charset="0"/>
                        </a:rPr>
                        <a:t>Hercule Poirot</a:t>
                      </a:r>
                      <a:r>
                        <a:rPr lang="pt-BR" sz="2300" b="0" dirty="0" smtClean="0">
                          <a:solidFill>
                            <a:schemeClr val="accent6"/>
                          </a:solidFill>
                          <a:effectLst/>
                          <a:latin typeface="Code New Roman" panose="020B0609020204030204" pitchFamily="49" charset="0"/>
                          <a:cs typeface="Code New Roman" panose="020B0609020204030204" pitchFamily="49" charset="0"/>
                        </a:rPr>
                        <a:t>&lt;/a&gt;&lt;/li&gt;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&lt;li&gt;&lt;a href="pages/marple.html"&gt;</a:t>
                      </a:r>
                      <a:r>
                        <a:rPr lang="pt-BR" sz="2300" b="0" dirty="0" smtClean="0">
                          <a:solidFill>
                            <a:schemeClr val="tx1"/>
                          </a:solidFill>
                          <a:effectLst/>
                          <a:latin typeface="Code New Roman" panose="020B0609020204030204" pitchFamily="49" charset="0"/>
                          <a:cs typeface="Code New Roman" panose="020B0609020204030204" pitchFamily="49" charset="0"/>
                        </a:rPr>
                        <a:t>Miss Marple</a:t>
                      </a:r>
                      <a:r>
                        <a:rPr lang="pt-BR" sz="2300" b="0" dirty="0" smtClean="0">
                          <a:solidFill>
                            <a:schemeClr val="accent6"/>
                          </a:solidFill>
                          <a:effectLst/>
                          <a:latin typeface="Code New Roman" panose="020B0609020204030204" pitchFamily="49" charset="0"/>
                          <a:cs typeface="Code New Roman" panose="020B0609020204030204" pitchFamily="49" charset="0"/>
                        </a:rPr>
                        <a:t>&lt;/a&gt;&lt;/li&gt;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&lt;li&gt;&lt;a href="pages/bibliografie.html"&gt;</a:t>
                      </a:r>
                      <a:r>
                        <a:rPr lang="pt-BR" sz="2300" b="0" dirty="0" smtClean="0">
                          <a:solidFill>
                            <a:schemeClr val="tx1"/>
                          </a:solidFill>
                          <a:effectLst/>
                          <a:latin typeface="Code New Roman" panose="020B0609020204030204" pitchFamily="49" charset="0"/>
                          <a:cs typeface="Code New Roman" panose="020B0609020204030204" pitchFamily="49" charset="0"/>
                        </a:rPr>
                        <a:t>Bibliografie</a:t>
                      </a:r>
                      <a:r>
                        <a:rPr lang="pt-BR" sz="2300" b="0" dirty="0" smtClean="0">
                          <a:solidFill>
                            <a:schemeClr val="accent6"/>
                          </a:solidFill>
                          <a:effectLst/>
                          <a:latin typeface="Code New Roman" panose="020B0609020204030204" pitchFamily="49" charset="0"/>
                          <a:cs typeface="Code New Roman" panose="020B0609020204030204" pitchFamily="49" charset="0"/>
                        </a:rPr>
                        <a:t>&lt;/a&gt;&lt;/li&gt;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&lt;/nav&gt;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pic>
        <p:nvPicPr>
          <p:cNvPr id="3" name="Afbeelding 2"/>
          <p:cNvPicPr>
            <a:picLocks noChangeAspect="1"/>
          </p:cNvPicPr>
          <p:nvPr/>
        </p:nvPicPr>
        <p:blipFill rotWithShape="1">
          <a:blip r:embed="rId3"/>
          <a:srcRect l="19790" t="49351" r="20165" b="35930"/>
          <a:stretch/>
        </p:blipFill>
        <p:spPr>
          <a:xfrm rot="21449075">
            <a:off x="1448023" y="5036949"/>
            <a:ext cx="10452736" cy="1331060"/>
          </a:xfrm>
          <a:prstGeom prst="rect">
            <a:avLst/>
          </a:prstGeom>
        </p:spPr>
      </p:pic>
      <p:sp>
        <p:nvSpPr>
          <p:cNvPr id="18" name="Afgeronde rechthoek 17"/>
          <p:cNvSpPr/>
          <p:nvPr/>
        </p:nvSpPr>
        <p:spPr>
          <a:xfrm>
            <a:off x="8859602" y="1502137"/>
            <a:ext cx="2862620"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index.html</a:t>
            </a:r>
            <a:endParaRPr lang="nl-BE" sz="2800" dirty="0">
              <a:latin typeface="Code New Roman" panose="020B0609020204030204" pitchFamily="49" charset="0"/>
              <a:cs typeface="Code New Roman" panose="020B0609020204030204" pitchFamily="49" charset="0"/>
            </a:endParaRPr>
          </a:p>
        </p:txBody>
      </p:sp>
      <p:sp>
        <p:nvSpPr>
          <p:cNvPr id="20" name="Rechthoek 19">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1" name="Gelijkbenige driehoek 20">
            <a:hlinkClick r:id="" action="ppaction://hlinkshowjump?jump=nextslide"/>
          </p:cNvPr>
          <p:cNvSpPr/>
          <p:nvPr/>
        </p:nvSpPr>
        <p:spPr>
          <a:xfrm rot="5400000">
            <a:off x="381662" y="5337660"/>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Gelijkbenige driehoek 21">
            <a:hlinkClick r:id="" action="ppaction://hlinkshowjump?jump=previousslide"/>
          </p:cNvPr>
          <p:cNvSpPr/>
          <p:nvPr/>
        </p:nvSpPr>
        <p:spPr>
          <a:xfrm rot="16200000">
            <a:off x="381662" y="4331818"/>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3"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4" name="Afbeelding 23"/>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23480782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6.3 Een menu graag, </a:t>
            </a:r>
            <a:r>
              <a:rPr lang="nl-BE" dirty="0" err="1" smtClean="0">
                <a:solidFill>
                  <a:schemeClr val="bg1"/>
                </a:solidFill>
              </a:rPr>
              <a:t>asjeblief</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71</a:t>
            </a:r>
            <a:endParaRPr lang="nl-BE" dirty="0">
              <a:solidFill>
                <a:schemeClr val="accent2">
                  <a:lumMod val="75000"/>
                </a:schemeClr>
              </a:solidFill>
            </a:endParaRPr>
          </a:p>
        </p:txBody>
      </p:sp>
      <p:graphicFrame>
        <p:nvGraphicFramePr>
          <p:cNvPr id="15" name="Tabel 14"/>
          <p:cNvGraphicFramePr>
            <a:graphicFrameLocks noGrp="1"/>
          </p:cNvGraphicFramePr>
          <p:nvPr>
            <p:extLst>
              <p:ext uri="{D42A27DB-BD31-4B8C-83A1-F6EECF244321}">
                <p14:modId xmlns:p14="http://schemas.microsoft.com/office/powerpoint/2010/main" val="2874032649"/>
              </p:ext>
            </p:extLst>
          </p:nvPr>
        </p:nvGraphicFramePr>
        <p:xfrm>
          <a:off x="1463039" y="1800225"/>
          <a:ext cx="10475627" cy="2819400"/>
        </p:xfrm>
        <a:graphic>
          <a:graphicData uri="http://schemas.openxmlformats.org/drawingml/2006/table">
            <a:tbl>
              <a:tblPr firstRow="1" firstCol="1" bandRow="1">
                <a:tableStyleId>{5C22544A-7EE6-4342-B048-85BDC9FD1C3A}</a:tableStyleId>
              </a:tblPr>
              <a:tblGrid>
                <a:gridCol w="52927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2619375">
                <a:tc>
                  <a:txBody>
                    <a:bodyPr/>
                    <a:lstStyle/>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17</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18</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19</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20</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21</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endParaRPr lang="nl-BE" sz="23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300" b="0" dirty="0" smtClean="0">
                          <a:solidFill>
                            <a:schemeClr val="accent6"/>
                          </a:solidFill>
                          <a:effectLst/>
                          <a:latin typeface="Code New Roman" panose="020B0609020204030204" pitchFamily="49" charset="0"/>
                          <a:cs typeface="Code New Roman" panose="020B0609020204030204" pitchFamily="49" charset="0"/>
                        </a:rPr>
                        <a:t>&lt;nav&gt;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&lt;li&gt;&lt;a href="index.html"&gt;</a:t>
                      </a:r>
                      <a:r>
                        <a:rPr lang="pt-BR" sz="2300" b="0" dirty="0" smtClean="0">
                          <a:solidFill>
                            <a:schemeClr val="tx1"/>
                          </a:solidFill>
                          <a:effectLst/>
                          <a:latin typeface="Code New Roman" panose="020B0609020204030204" pitchFamily="49" charset="0"/>
                          <a:cs typeface="Code New Roman" panose="020B0609020204030204" pitchFamily="49" charset="0"/>
                        </a:rPr>
                        <a:t>Biografie</a:t>
                      </a:r>
                      <a:r>
                        <a:rPr lang="pt-BR" sz="2300" b="0" dirty="0" smtClean="0">
                          <a:solidFill>
                            <a:schemeClr val="accent6"/>
                          </a:solidFill>
                          <a:effectLst/>
                          <a:latin typeface="Code New Roman" panose="020B0609020204030204" pitchFamily="49" charset="0"/>
                          <a:cs typeface="Code New Roman" panose="020B0609020204030204" pitchFamily="49" charset="0"/>
                        </a:rPr>
                        <a:t>&lt;/a&gt;&lt;/li&gt;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&lt;li&gt;&lt;a href="pages/poirot.html"&gt;</a:t>
                      </a:r>
                      <a:r>
                        <a:rPr lang="pt-BR" sz="2300" b="0" dirty="0" smtClean="0">
                          <a:solidFill>
                            <a:schemeClr val="tx1"/>
                          </a:solidFill>
                          <a:effectLst/>
                          <a:latin typeface="Code New Roman" panose="020B0609020204030204" pitchFamily="49" charset="0"/>
                          <a:cs typeface="Code New Roman" panose="020B0609020204030204" pitchFamily="49" charset="0"/>
                        </a:rPr>
                        <a:t>Hercule Poirot</a:t>
                      </a:r>
                      <a:r>
                        <a:rPr lang="pt-BR" sz="2300" b="0" dirty="0" smtClean="0">
                          <a:solidFill>
                            <a:schemeClr val="accent6"/>
                          </a:solidFill>
                          <a:effectLst/>
                          <a:latin typeface="Code New Roman" panose="020B0609020204030204" pitchFamily="49" charset="0"/>
                          <a:cs typeface="Code New Roman" panose="020B0609020204030204" pitchFamily="49" charset="0"/>
                        </a:rPr>
                        <a:t>&lt;/a&gt;&lt;/li&gt;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&lt;li&gt;&lt;a href="pages/marple.html"&gt;</a:t>
                      </a:r>
                      <a:r>
                        <a:rPr lang="pt-BR" sz="2300" b="0" dirty="0" smtClean="0">
                          <a:solidFill>
                            <a:schemeClr val="tx1"/>
                          </a:solidFill>
                          <a:effectLst/>
                          <a:latin typeface="Code New Roman" panose="020B0609020204030204" pitchFamily="49" charset="0"/>
                          <a:cs typeface="Code New Roman" panose="020B0609020204030204" pitchFamily="49" charset="0"/>
                        </a:rPr>
                        <a:t>Miss Marple</a:t>
                      </a:r>
                      <a:r>
                        <a:rPr lang="pt-BR" sz="2300" b="0" dirty="0" smtClean="0">
                          <a:solidFill>
                            <a:schemeClr val="accent6"/>
                          </a:solidFill>
                          <a:effectLst/>
                          <a:latin typeface="Code New Roman" panose="020B0609020204030204" pitchFamily="49" charset="0"/>
                          <a:cs typeface="Code New Roman" panose="020B0609020204030204" pitchFamily="49" charset="0"/>
                        </a:rPr>
                        <a:t>&lt;/a&gt;&lt;/li&gt;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&lt;li&gt;&lt;a href="pages/bibliografie.html"&gt;</a:t>
                      </a:r>
                      <a:r>
                        <a:rPr lang="pt-BR" sz="2300" b="0" dirty="0" smtClean="0">
                          <a:solidFill>
                            <a:schemeClr val="tx1"/>
                          </a:solidFill>
                          <a:effectLst/>
                          <a:latin typeface="Code New Roman" panose="020B0609020204030204" pitchFamily="49" charset="0"/>
                          <a:cs typeface="Code New Roman" panose="020B0609020204030204" pitchFamily="49" charset="0"/>
                        </a:rPr>
                        <a:t>Bibliografie</a:t>
                      </a:r>
                      <a:r>
                        <a:rPr lang="pt-BR" sz="2300" b="0" dirty="0" smtClean="0">
                          <a:solidFill>
                            <a:schemeClr val="accent6"/>
                          </a:solidFill>
                          <a:effectLst/>
                          <a:latin typeface="Code New Roman" panose="020B0609020204030204" pitchFamily="49" charset="0"/>
                          <a:cs typeface="Code New Roman" panose="020B0609020204030204" pitchFamily="49" charset="0"/>
                        </a:rPr>
                        <a:t>&lt;/a&gt;&lt;/li&gt;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300" b="0" dirty="0" smtClean="0">
                          <a:solidFill>
                            <a:schemeClr val="accent6"/>
                          </a:solidFill>
                          <a:effectLst/>
                          <a:latin typeface="Code New Roman" panose="020B0609020204030204" pitchFamily="49" charset="0"/>
                          <a:cs typeface="Code New Roman" panose="020B0609020204030204" pitchFamily="49" charset="0"/>
                        </a:rPr>
                        <a:t>	&lt;/nav&gt;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Afgeronde rechthoek 17"/>
          <p:cNvSpPr/>
          <p:nvPr/>
        </p:nvSpPr>
        <p:spPr>
          <a:xfrm>
            <a:off x="8859602" y="1502137"/>
            <a:ext cx="2862620"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index.html</a:t>
            </a:r>
            <a:endParaRPr lang="nl-BE" sz="2800" dirty="0">
              <a:latin typeface="Code New Roman" panose="020B0609020204030204" pitchFamily="49" charset="0"/>
              <a:cs typeface="Code New Roman" panose="020B0609020204030204" pitchFamily="49" charset="0"/>
            </a:endParaRPr>
          </a:p>
        </p:txBody>
      </p:sp>
      <p:graphicFrame>
        <p:nvGraphicFramePr>
          <p:cNvPr id="17" name="Tabel 16"/>
          <p:cNvGraphicFramePr>
            <a:graphicFrameLocks noGrp="1"/>
          </p:cNvGraphicFramePr>
          <p:nvPr>
            <p:extLst>
              <p:ext uri="{D42A27DB-BD31-4B8C-83A1-F6EECF244321}">
                <p14:modId xmlns:p14="http://schemas.microsoft.com/office/powerpoint/2010/main" val="3738402180"/>
              </p:ext>
            </p:extLst>
          </p:nvPr>
        </p:nvGraphicFramePr>
        <p:xfrm>
          <a:off x="1436914" y="5212079"/>
          <a:ext cx="10475627" cy="731520"/>
        </p:xfrm>
        <a:graphic>
          <a:graphicData uri="http://schemas.openxmlformats.org/drawingml/2006/table">
            <a:tbl>
              <a:tblPr firstRow="1" firstCol="1" bandRow="1">
                <a:tableStyleId>{5C22544A-7EE6-4342-B048-85BDC9FD1C3A}</a:tableStyleId>
              </a:tblPr>
              <a:tblGrid>
                <a:gridCol w="52927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699123">
                <a:tc>
                  <a:txBody>
                    <a:bodyPr/>
                    <a:lstStyle/>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47</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48</a:t>
                      </a:r>
                      <a:endParaRPr lang="nl-BE" sz="23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nav li {</a:t>
                      </a:r>
                    </a:p>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display:</a:t>
                      </a: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400" b="0" dirty="0" smtClean="0">
                          <a:solidFill>
                            <a:schemeClr val="tx1"/>
                          </a:solidFill>
                          <a:effectLst/>
                          <a:latin typeface="Code New Roman" panose="020B0609020204030204" pitchFamily="49" charset="0"/>
                          <a:cs typeface="Code New Roman" panose="020B0609020204030204" pitchFamily="49" charset="0"/>
                        </a:rPr>
                        <a:t>inline;</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9" name="Afgeronde rechthoek 18"/>
          <p:cNvSpPr/>
          <p:nvPr/>
        </p:nvSpPr>
        <p:spPr>
          <a:xfrm>
            <a:off x="8859602" y="4913991"/>
            <a:ext cx="2862620"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opmaak.css</a:t>
            </a:r>
            <a:endParaRPr lang="nl-BE" sz="2800" dirty="0">
              <a:latin typeface="Code New Roman" panose="020B0609020204030204" pitchFamily="49" charset="0"/>
              <a:cs typeface="Code New Roman" panose="020B0609020204030204" pitchFamily="49" charset="0"/>
            </a:endParaRPr>
          </a:p>
        </p:txBody>
      </p:sp>
      <p:sp>
        <p:nvSpPr>
          <p:cNvPr id="21" name="Gelijkbenige driehoek 20">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2" name="Gelijkbenige driehoek 21">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3"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4" name="Afbeelding 23"/>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1972579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6.3 Een menu graag, </a:t>
            </a:r>
            <a:r>
              <a:rPr lang="nl-BE" dirty="0" err="1" smtClean="0">
                <a:solidFill>
                  <a:schemeClr val="bg1"/>
                </a:solidFill>
              </a:rPr>
              <a:t>asjeblief</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71</a:t>
            </a:r>
            <a:endParaRPr lang="nl-BE" dirty="0">
              <a:solidFill>
                <a:schemeClr val="accent2">
                  <a:lumMod val="75000"/>
                </a:schemeClr>
              </a:solidFill>
            </a:endParaRPr>
          </a:p>
        </p:txBody>
      </p:sp>
      <p:graphicFrame>
        <p:nvGraphicFramePr>
          <p:cNvPr id="15" name="Tabel 14"/>
          <p:cNvGraphicFramePr>
            <a:graphicFrameLocks noGrp="1"/>
          </p:cNvGraphicFramePr>
          <p:nvPr>
            <p:extLst>
              <p:ext uri="{D42A27DB-BD31-4B8C-83A1-F6EECF244321}">
                <p14:modId xmlns:p14="http://schemas.microsoft.com/office/powerpoint/2010/main" val="2995436597"/>
              </p:ext>
            </p:extLst>
          </p:nvPr>
        </p:nvGraphicFramePr>
        <p:xfrm>
          <a:off x="1463039" y="1800225"/>
          <a:ext cx="10475627" cy="2804160"/>
        </p:xfrm>
        <a:graphic>
          <a:graphicData uri="http://schemas.openxmlformats.org/drawingml/2006/table">
            <a:tbl>
              <a:tblPr firstRow="1" firstCol="1" bandRow="1">
                <a:tableStyleId>{5C22544A-7EE6-4342-B048-85BDC9FD1C3A}</a:tableStyleId>
              </a:tblPr>
              <a:tblGrid>
                <a:gridCol w="52927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2619375">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17</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18</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19</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20</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23</a:t>
                      </a:r>
                      <a:endParaRPr lang="nl-BE" sz="23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000" b="0" dirty="0" smtClean="0">
                          <a:solidFill>
                            <a:schemeClr val="accent6"/>
                          </a:solidFill>
                          <a:effectLst/>
                          <a:latin typeface="Code New Roman" panose="020B0609020204030204" pitchFamily="49" charset="0"/>
                          <a:cs typeface="Code New Roman" panose="020B0609020204030204" pitchFamily="49" charset="0"/>
                        </a:rPr>
                        <a:t>&lt;nav&gt;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href="pages/kreta.html" class="menu"&gt;Kreta&lt;/a&gt;&lt;/li&gt;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href="pages/spetses.html" class="menu"&gt;Spetses&lt;/a&gt;&lt;/li&gt;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href="pages/korfoe.html" class="menu"&gt;Korfoe&lt;/a&gt;&lt;/li&gt;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href="pages/mykonos.html" class="menu"&gt;Mykonos&lt;/a&gt;&lt;/li&gt;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href="pages/santorini.html" class="menu"&gt;Santorini&lt;/a&gt;&lt;/li&gt;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&lt;/nav&gt;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Afgeronde rechthoek 17"/>
          <p:cNvSpPr/>
          <p:nvPr/>
        </p:nvSpPr>
        <p:spPr>
          <a:xfrm>
            <a:off x="8859602" y="1502137"/>
            <a:ext cx="2862620"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index.html</a:t>
            </a:r>
            <a:endParaRPr lang="nl-BE" sz="2800" dirty="0">
              <a:latin typeface="Code New Roman" panose="020B0609020204030204" pitchFamily="49" charset="0"/>
              <a:cs typeface="Code New Roman" panose="020B0609020204030204" pitchFamily="49" charset="0"/>
            </a:endParaRPr>
          </a:p>
        </p:txBody>
      </p:sp>
      <p:sp>
        <p:nvSpPr>
          <p:cNvPr id="17" name="Afgeronde rechthoek 16"/>
          <p:cNvSpPr/>
          <p:nvPr/>
        </p:nvSpPr>
        <p:spPr>
          <a:xfrm>
            <a:off x="7357601" y="1502137"/>
            <a:ext cx="1246424"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vb01</a:t>
            </a:r>
            <a:endParaRPr lang="nl-BE" sz="2800" dirty="0">
              <a:latin typeface="Code New Roman" panose="020B0609020204030204" pitchFamily="49" charset="0"/>
              <a:cs typeface="Code New Roman" panose="020B0609020204030204" pitchFamily="49" charset="0"/>
            </a:endParaRPr>
          </a:p>
        </p:txBody>
      </p:sp>
      <p:pic>
        <p:nvPicPr>
          <p:cNvPr id="12" name="Afbeelding 11"/>
          <p:cNvPicPr>
            <a:picLocks noChangeAspect="1"/>
          </p:cNvPicPr>
          <p:nvPr/>
        </p:nvPicPr>
        <p:blipFill rotWithShape="1">
          <a:blip r:embed="rId3"/>
          <a:srcRect l="900" t="25108" r="91117" b="38745"/>
          <a:stretch/>
        </p:blipFill>
        <p:spPr>
          <a:xfrm rot="301703">
            <a:off x="9858263" y="4101725"/>
            <a:ext cx="1196164" cy="2813511"/>
          </a:xfrm>
          <a:prstGeom prst="rect">
            <a:avLst/>
          </a:prstGeom>
        </p:spPr>
      </p:pic>
      <p:sp>
        <p:nvSpPr>
          <p:cNvPr id="19" name="Gelijkbenige driehoek 18">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Gelijkbenige driehoek 1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1"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2" name="Afbeelding 21"/>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35168081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6.3 Een menu graag, </a:t>
            </a:r>
            <a:r>
              <a:rPr lang="nl-BE" dirty="0" err="1" smtClean="0">
                <a:solidFill>
                  <a:schemeClr val="bg1"/>
                </a:solidFill>
              </a:rPr>
              <a:t>asjeblief</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71</a:t>
            </a:r>
            <a:endParaRPr lang="nl-BE" dirty="0">
              <a:solidFill>
                <a:schemeClr val="accent2">
                  <a:lumMod val="75000"/>
                </a:schemeClr>
              </a:solidFill>
            </a:endParaRPr>
          </a:p>
        </p:txBody>
      </p:sp>
      <p:graphicFrame>
        <p:nvGraphicFramePr>
          <p:cNvPr id="15" name="Tabel 14"/>
          <p:cNvGraphicFramePr>
            <a:graphicFrameLocks noGrp="1"/>
          </p:cNvGraphicFramePr>
          <p:nvPr>
            <p:extLst>
              <p:ext uri="{D42A27DB-BD31-4B8C-83A1-F6EECF244321}">
                <p14:modId xmlns:p14="http://schemas.microsoft.com/office/powerpoint/2010/main" val="2995436597"/>
              </p:ext>
            </p:extLst>
          </p:nvPr>
        </p:nvGraphicFramePr>
        <p:xfrm>
          <a:off x="1463039" y="1800225"/>
          <a:ext cx="10475627" cy="2804160"/>
        </p:xfrm>
        <a:graphic>
          <a:graphicData uri="http://schemas.openxmlformats.org/drawingml/2006/table">
            <a:tbl>
              <a:tblPr firstRow="1" firstCol="1" bandRow="1">
                <a:tableStyleId>{5C22544A-7EE6-4342-B048-85BDC9FD1C3A}</a:tableStyleId>
              </a:tblPr>
              <a:tblGrid>
                <a:gridCol w="52927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2619375">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17</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18</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19</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20</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23</a:t>
                      </a:r>
                      <a:endParaRPr lang="nl-BE" sz="23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000" b="0" dirty="0" smtClean="0">
                          <a:solidFill>
                            <a:schemeClr val="accent6"/>
                          </a:solidFill>
                          <a:effectLst/>
                          <a:latin typeface="Code New Roman" panose="020B0609020204030204" pitchFamily="49" charset="0"/>
                          <a:cs typeface="Code New Roman" panose="020B0609020204030204" pitchFamily="49" charset="0"/>
                        </a:rPr>
                        <a:t>&lt;nav&gt;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href="pages/kreta.html" class="menu"&gt;Kreta&lt;/a&gt;&lt;/li&gt;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href="pages/spetses.html" class="menu"&gt;Spetses&lt;/a&gt;&lt;/li&gt;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href="pages/korfoe.html" class="menu"&gt;Korfoe&lt;/a&gt;&lt;/li&gt;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href="pages/mykonos.html" class="menu"&gt;Mykonos&lt;/a&gt;&lt;/li&gt;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href="pages/santorini.html" class="menu"&gt;Santorini&lt;/a&gt;&lt;/li&gt;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&lt;/nav&gt;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Afgeronde rechthoek 17"/>
          <p:cNvSpPr/>
          <p:nvPr/>
        </p:nvSpPr>
        <p:spPr>
          <a:xfrm>
            <a:off x="8859602" y="1502137"/>
            <a:ext cx="2862620"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index.html</a:t>
            </a:r>
            <a:endParaRPr lang="nl-BE" sz="2800" dirty="0">
              <a:latin typeface="Code New Roman" panose="020B0609020204030204" pitchFamily="49" charset="0"/>
              <a:cs typeface="Code New Roman" panose="020B0609020204030204" pitchFamily="49" charset="0"/>
            </a:endParaRPr>
          </a:p>
        </p:txBody>
      </p:sp>
      <p:sp>
        <p:nvSpPr>
          <p:cNvPr id="17" name="Afgeronde rechthoek 16"/>
          <p:cNvSpPr/>
          <p:nvPr/>
        </p:nvSpPr>
        <p:spPr>
          <a:xfrm>
            <a:off x="7357601" y="1502137"/>
            <a:ext cx="1246424"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vb01</a:t>
            </a:r>
            <a:endParaRPr lang="nl-BE" sz="2800" dirty="0">
              <a:latin typeface="Code New Roman" panose="020B0609020204030204" pitchFamily="49" charset="0"/>
              <a:cs typeface="Code New Roman" panose="020B0609020204030204" pitchFamily="49" charset="0"/>
            </a:endParaRPr>
          </a:p>
        </p:txBody>
      </p:sp>
      <p:graphicFrame>
        <p:nvGraphicFramePr>
          <p:cNvPr id="19" name="Tabel 18"/>
          <p:cNvGraphicFramePr>
            <a:graphicFrameLocks noGrp="1"/>
          </p:cNvGraphicFramePr>
          <p:nvPr>
            <p:extLst>
              <p:ext uri="{D42A27DB-BD31-4B8C-83A1-F6EECF244321}">
                <p14:modId xmlns:p14="http://schemas.microsoft.com/office/powerpoint/2010/main" val="2256126572"/>
              </p:ext>
            </p:extLst>
          </p:nvPr>
        </p:nvGraphicFramePr>
        <p:xfrm>
          <a:off x="1436914" y="5212079"/>
          <a:ext cx="10475627" cy="731520"/>
        </p:xfrm>
        <a:graphic>
          <a:graphicData uri="http://schemas.openxmlformats.org/drawingml/2006/table">
            <a:tbl>
              <a:tblPr firstRow="1" firstCol="1" bandRow="1">
                <a:tableStyleId>{5C22544A-7EE6-4342-B048-85BDC9FD1C3A}</a:tableStyleId>
              </a:tblPr>
              <a:tblGrid>
                <a:gridCol w="52927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699123">
                <a:tc>
                  <a:txBody>
                    <a:bodyPr/>
                    <a:lstStyle/>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31</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32</a:t>
                      </a:r>
                      <a:endParaRPr lang="nl-BE" sz="23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nav li {</a:t>
                      </a:r>
                    </a:p>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display:</a:t>
                      </a: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400" b="0" dirty="0" smtClean="0">
                          <a:solidFill>
                            <a:schemeClr val="tx1"/>
                          </a:solidFill>
                          <a:effectLst/>
                          <a:latin typeface="Code New Roman" panose="020B0609020204030204" pitchFamily="49" charset="0"/>
                          <a:cs typeface="Code New Roman" panose="020B0609020204030204" pitchFamily="49" charset="0"/>
                        </a:rPr>
                        <a:t>block;</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0" name="Afgeronde rechthoek 19"/>
          <p:cNvSpPr/>
          <p:nvPr/>
        </p:nvSpPr>
        <p:spPr>
          <a:xfrm>
            <a:off x="8859602" y="4913991"/>
            <a:ext cx="2862620"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opmaak.css</a:t>
            </a:r>
            <a:endParaRPr lang="nl-BE" sz="2800" dirty="0">
              <a:latin typeface="Code New Roman" panose="020B0609020204030204" pitchFamily="49" charset="0"/>
              <a:cs typeface="Code New Roman" panose="020B0609020204030204" pitchFamily="49" charset="0"/>
            </a:endParaRPr>
          </a:p>
        </p:txBody>
      </p:sp>
      <p:sp>
        <p:nvSpPr>
          <p:cNvPr id="21" name="Afgeronde rechthoek 20"/>
          <p:cNvSpPr/>
          <p:nvPr/>
        </p:nvSpPr>
        <p:spPr>
          <a:xfrm>
            <a:off x="7357601" y="4913991"/>
            <a:ext cx="1246424"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vb01</a:t>
            </a:r>
            <a:endParaRPr lang="nl-BE" sz="2800" dirty="0">
              <a:latin typeface="Code New Roman" panose="020B0609020204030204" pitchFamily="49" charset="0"/>
              <a:cs typeface="Code New Roman" panose="020B0609020204030204" pitchFamily="49" charset="0"/>
            </a:endParaRPr>
          </a:p>
        </p:txBody>
      </p:sp>
      <p:sp>
        <p:nvSpPr>
          <p:cNvPr id="22" name="Gelijkbenige driehoek 21">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3" name="Gelijkbenige driehoek 22">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4"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5" name="Afbeelding 2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117334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6.3 Een menu graag, </a:t>
            </a:r>
            <a:r>
              <a:rPr lang="nl-BE" dirty="0" err="1" smtClean="0">
                <a:solidFill>
                  <a:schemeClr val="bg1"/>
                </a:solidFill>
              </a:rPr>
              <a:t>asjeblief</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71</a:t>
            </a:r>
            <a:endParaRPr lang="nl-BE" dirty="0">
              <a:solidFill>
                <a:schemeClr val="accent2">
                  <a:lumMod val="75000"/>
                </a:schemeClr>
              </a:solidFill>
            </a:endParaRPr>
          </a:p>
        </p:txBody>
      </p:sp>
      <p:graphicFrame>
        <p:nvGraphicFramePr>
          <p:cNvPr id="15" name="Tabel 14"/>
          <p:cNvGraphicFramePr>
            <a:graphicFrameLocks noGrp="1"/>
          </p:cNvGraphicFramePr>
          <p:nvPr>
            <p:extLst>
              <p:ext uri="{D42A27DB-BD31-4B8C-83A1-F6EECF244321}">
                <p14:modId xmlns:p14="http://schemas.microsoft.com/office/powerpoint/2010/main" val="2995436597"/>
              </p:ext>
            </p:extLst>
          </p:nvPr>
        </p:nvGraphicFramePr>
        <p:xfrm>
          <a:off x="1463039" y="1800225"/>
          <a:ext cx="10475627" cy="2804160"/>
        </p:xfrm>
        <a:graphic>
          <a:graphicData uri="http://schemas.openxmlformats.org/drawingml/2006/table">
            <a:tbl>
              <a:tblPr firstRow="1" firstCol="1" bandRow="1">
                <a:tableStyleId>{5C22544A-7EE6-4342-B048-85BDC9FD1C3A}</a:tableStyleId>
              </a:tblPr>
              <a:tblGrid>
                <a:gridCol w="52927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2619375">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17</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18</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19</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20</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23</a:t>
                      </a:r>
                      <a:endParaRPr lang="nl-BE" sz="23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000" b="0" dirty="0" smtClean="0">
                          <a:solidFill>
                            <a:schemeClr val="accent6"/>
                          </a:solidFill>
                          <a:effectLst/>
                          <a:latin typeface="Code New Roman" panose="020B0609020204030204" pitchFamily="49" charset="0"/>
                          <a:cs typeface="Code New Roman" panose="020B0609020204030204" pitchFamily="49" charset="0"/>
                        </a:rPr>
                        <a:t>&lt;nav&gt;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href="pages/kreta.html" class="menu"&gt;Kreta&lt;/a&gt;&lt;/li&gt;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href="pages/spetses.html" class="menu"&gt;Spetses&lt;/a&gt;&lt;/li&gt;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href="pages/korfoe.html" class="menu"&gt;Korfoe&lt;/a&gt;&lt;/li&gt;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href="pages/mykonos.html" class="menu"&gt;Mykonos&lt;/a&gt;&lt;/li&gt;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href="pages/santorini.html" class="menu"&gt;Santorini&lt;/a&gt;&lt;/li&gt;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&lt;/nav&gt;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Afgeronde rechthoek 17"/>
          <p:cNvSpPr/>
          <p:nvPr/>
        </p:nvSpPr>
        <p:spPr>
          <a:xfrm>
            <a:off x="8859602" y="1502137"/>
            <a:ext cx="2862620"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index.html</a:t>
            </a:r>
            <a:endParaRPr lang="nl-BE" sz="2800" dirty="0">
              <a:latin typeface="Code New Roman" panose="020B0609020204030204" pitchFamily="49" charset="0"/>
              <a:cs typeface="Code New Roman" panose="020B0609020204030204" pitchFamily="49" charset="0"/>
            </a:endParaRPr>
          </a:p>
        </p:txBody>
      </p:sp>
      <p:sp>
        <p:nvSpPr>
          <p:cNvPr id="17" name="Afgeronde rechthoek 16"/>
          <p:cNvSpPr/>
          <p:nvPr/>
        </p:nvSpPr>
        <p:spPr>
          <a:xfrm>
            <a:off x="7357601" y="1502137"/>
            <a:ext cx="1246424"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vb01</a:t>
            </a:r>
            <a:endParaRPr lang="nl-BE" sz="2800" dirty="0">
              <a:latin typeface="Code New Roman" panose="020B0609020204030204" pitchFamily="49" charset="0"/>
              <a:cs typeface="Code New Roman" panose="020B0609020204030204" pitchFamily="49" charset="0"/>
            </a:endParaRPr>
          </a:p>
        </p:txBody>
      </p:sp>
      <p:pic>
        <p:nvPicPr>
          <p:cNvPr id="3" name="Afbeelding 2"/>
          <p:cNvPicPr>
            <a:picLocks noChangeAspect="1"/>
          </p:cNvPicPr>
          <p:nvPr/>
        </p:nvPicPr>
        <p:blipFill rotWithShape="1">
          <a:blip r:embed="rId3"/>
          <a:srcRect l="787" t="24675" r="91117" b="38745"/>
          <a:stretch/>
        </p:blipFill>
        <p:spPr>
          <a:xfrm rot="334870">
            <a:off x="10129278" y="4046464"/>
            <a:ext cx="1114273" cy="2615442"/>
          </a:xfrm>
          <a:prstGeom prst="rect">
            <a:avLst/>
          </a:prstGeom>
        </p:spPr>
      </p:pic>
      <p:sp>
        <p:nvSpPr>
          <p:cNvPr id="19" name="Gelijkbenige driehoek 18">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Gelijkbenige driehoek 1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1"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2" name="Afbeelding 21"/>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2697570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6.1 Interne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8" name="Gelijkbenige driehoek 7">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0" name="Gelijkbenige driehoek 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66</a:t>
            </a:r>
            <a:endParaRPr lang="nl-BE" dirty="0">
              <a:solidFill>
                <a:schemeClr val="accent2">
                  <a:lumMod val="75000"/>
                </a:schemeClr>
              </a:solidFill>
            </a:endParaRPr>
          </a:p>
        </p:txBody>
      </p:sp>
      <p:pic>
        <p:nvPicPr>
          <p:cNvPr id="1026" name="Picture 2" descr="Afbeeldingsresultaat voor tim berners le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21404060">
            <a:off x="1754785" y="1666067"/>
            <a:ext cx="7095794" cy="455185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14" name="Rechthoek 13"/>
          <p:cNvSpPr/>
          <p:nvPr/>
        </p:nvSpPr>
        <p:spPr>
          <a:xfrm>
            <a:off x="5178898" y="5029197"/>
            <a:ext cx="6862847" cy="156690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Tim </a:t>
            </a:r>
            <a:r>
              <a:rPr lang="nl-BE" sz="2800" dirty="0" err="1" smtClean="0"/>
              <a:t>Berners</a:t>
            </a:r>
            <a:r>
              <a:rPr lang="nl-BE" sz="2800" dirty="0" smtClean="0"/>
              <a:t>-Lee maakte in 1991 van hyperlinks de ruggengraat van het wereldwijde web.</a:t>
            </a:r>
            <a:endParaRPr lang="nl-BE" sz="2800" dirty="0"/>
          </a:p>
        </p:txBody>
      </p:sp>
      <p:pic>
        <p:nvPicPr>
          <p:cNvPr id="17"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8" name="Afbeelding 17"/>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3447764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6.3 Een menu graag, </a:t>
            </a:r>
            <a:r>
              <a:rPr lang="nl-BE" dirty="0" err="1" smtClean="0">
                <a:solidFill>
                  <a:schemeClr val="bg1"/>
                </a:solidFill>
              </a:rPr>
              <a:t>asjeblief</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71</a:t>
            </a:r>
            <a:endParaRPr lang="nl-BE" dirty="0">
              <a:solidFill>
                <a:schemeClr val="accent2">
                  <a:lumMod val="75000"/>
                </a:schemeClr>
              </a:solidFill>
            </a:endParaRPr>
          </a:p>
        </p:txBody>
      </p:sp>
      <p:graphicFrame>
        <p:nvGraphicFramePr>
          <p:cNvPr id="15" name="Tabel 14"/>
          <p:cNvGraphicFramePr>
            <a:graphicFrameLocks noGrp="1"/>
          </p:cNvGraphicFramePr>
          <p:nvPr>
            <p:extLst>
              <p:ext uri="{D42A27DB-BD31-4B8C-83A1-F6EECF244321}">
                <p14:modId xmlns:p14="http://schemas.microsoft.com/office/powerpoint/2010/main" val="2995436597"/>
              </p:ext>
            </p:extLst>
          </p:nvPr>
        </p:nvGraphicFramePr>
        <p:xfrm>
          <a:off x="1463039" y="1800225"/>
          <a:ext cx="10475627" cy="2804160"/>
        </p:xfrm>
        <a:graphic>
          <a:graphicData uri="http://schemas.openxmlformats.org/drawingml/2006/table">
            <a:tbl>
              <a:tblPr firstRow="1" firstCol="1" bandRow="1">
                <a:tableStyleId>{5C22544A-7EE6-4342-B048-85BDC9FD1C3A}</a:tableStyleId>
              </a:tblPr>
              <a:tblGrid>
                <a:gridCol w="52927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2619375">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17</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18</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19</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20</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23</a:t>
                      </a:r>
                      <a:endParaRPr lang="nl-BE" sz="23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000" b="0" dirty="0" smtClean="0">
                          <a:solidFill>
                            <a:schemeClr val="accent6"/>
                          </a:solidFill>
                          <a:effectLst/>
                          <a:latin typeface="Code New Roman" panose="020B0609020204030204" pitchFamily="49" charset="0"/>
                          <a:cs typeface="Code New Roman" panose="020B0609020204030204" pitchFamily="49" charset="0"/>
                        </a:rPr>
                        <a:t>&lt;nav&gt;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href="pages/kreta.html" class="menu"&gt;Kreta&lt;/a&gt;&lt;/li&gt;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href="pages/spetses.html" class="menu"&gt;Spetses&lt;/a&gt;&lt;/li&gt;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href="pages/korfoe.html" class="menu"&gt;Korfoe&lt;/a&gt;&lt;/li&gt;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href="pages/mykonos.html" class="menu"&gt;Mykonos&lt;/a&gt;&lt;/li&gt;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&lt;li&gt;&lt;a href="pages/santorini.html" class="menu"&gt;Santorini&lt;/a&gt;&lt;/li&gt;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&lt;/ul&gt;</a:t>
                      </a:r>
                    </a:p>
                    <a:p>
                      <a:pPr marL="0" indent="0" algn="l">
                        <a:lnSpc>
                          <a:spcPct val="100000"/>
                        </a:lnSpc>
                        <a:spcBef>
                          <a:spcPts val="0"/>
                        </a:spcBef>
                        <a:spcAft>
                          <a:spcPts val="0"/>
                        </a:spcAft>
                        <a:tabLst>
                          <a:tab pos="200660" algn="l"/>
                          <a:tab pos="400685" algn="l"/>
                          <a:tab pos="562610" algn="l"/>
                          <a:tab pos="762635" algn="l"/>
                        </a:tabLst>
                      </a:pPr>
                      <a:r>
                        <a:rPr lang="pt-BR" sz="2000" b="0" dirty="0" smtClean="0">
                          <a:solidFill>
                            <a:schemeClr val="accent6"/>
                          </a:solidFill>
                          <a:effectLst/>
                          <a:latin typeface="Code New Roman" panose="020B0609020204030204" pitchFamily="49" charset="0"/>
                          <a:cs typeface="Code New Roman" panose="020B0609020204030204" pitchFamily="49" charset="0"/>
                        </a:rPr>
                        <a:t>	&lt;/nav&gt;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Afgeronde rechthoek 17"/>
          <p:cNvSpPr/>
          <p:nvPr/>
        </p:nvSpPr>
        <p:spPr>
          <a:xfrm>
            <a:off x="8859602" y="1502137"/>
            <a:ext cx="2862620"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index.html</a:t>
            </a:r>
            <a:endParaRPr lang="nl-BE" sz="2800" dirty="0">
              <a:latin typeface="Code New Roman" panose="020B0609020204030204" pitchFamily="49" charset="0"/>
              <a:cs typeface="Code New Roman" panose="020B0609020204030204" pitchFamily="49" charset="0"/>
            </a:endParaRPr>
          </a:p>
        </p:txBody>
      </p:sp>
      <p:sp>
        <p:nvSpPr>
          <p:cNvPr id="17" name="Afgeronde rechthoek 16"/>
          <p:cNvSpPr/>
          <p:nvPr/>
        </p:nvSpPr>
        <p:spPr>
          <a:xfrm>
            <a:off x="7357601" y="1502137"/>
            <a:ext cx="1246424"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vb01</a:t>
            </a:r>
            <a:endParaRPr lang="nl-BE" sz="2800" dirty="0">
              <a:latin typeface="Code New Roman" panose="020B0609020204030204" pitchFamily="49" charset="0"/>
              <a:cs typeface="Code New Roman" panose="020B0609020204030204" pitchFamily="49" charset="0"/>
            </a:endParaRPr>
          </a:p>
        </p:txBody>
      </p:sp>
      <p:graphicFrame>
        <p:nvGraphicFramePr>
          <p:cNvPr id="19" name="Tabel 18"/>
          <p:cNvGraphicFramePr>
            <a:graphicFrameLocks noGrp="1"/>
          </p:cNvGraphicFramePr>
          <p:nvPr>
            <p:extLst>
              <p:ext uri="{D42A27DB-BD31-4B8C-83A1-F6EECF244321}">
                <p14:modId xmlns:p14="http://schemas.microsoft.com/office/powerpoint/2010/main" val="2313993882"/>
              </p:ext>
            </p:extLst>
          </p:nvPr>
        </p:nvGraphicFramePr>
        <p:xfrm>
          <a:off x="1436914" y="5212079"/>
          <a:ext cx="10475627" cy="1463040"/>
        </p:xfrm>
        <a:graphic>
          <a:graphicData uri="http://schemas.openxmlformats.org/drawingml/2006/table">
            <a:tbl>
              <a:tblPr firstRow="1" firstCol="1" bandRow="1">
                <a:tableStyleId>{5C22544A-7EE6-4342-B048-85BDC9FD1C3A}</a:tableStyleId>
              </a:tblPr>
              <a:tblGrid>
                <a:gridCol w="52927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699123">
                <a:tc>
                  <a:txBody>
                    <a:bodyPr/>
                    <a:lstStyle/>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42</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43</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44</a:t>
                      </a:r>
                    </a:p>
                    <a:p>
                      <a:pPr algn="r">
                        <a:lnSpc>
                          <a:spcPct val="100000"/>
                        </a:lnSpc>
                        <a:spcAft>
                          <a:spcPts val="0"/>
                        </a:spcAft>
                      </a:pPr>
                      <a:r>
                        <a:rPr lang="nl-BE" sz="2300" b="0" dirty="0" smtClean="0">
                          <a:effectLst/>
                          <a:latin typeface="Trebuchet MS" panose="020B0603020202020204" pitchFamily="34" charset="0"/>
                          <a:ea typeface="Times New Roman" panose="02020603050405020304" pitchFamily="18" charset="0"/>
                          <a:cs typeface="Times New Roman" panose="02020603050405020304" pitchFamily="18" charset="0"/>
                        </a:rPr>
                        <a:t>45</a:t>
                      </a:r>
                      <a:endParaRPr lang="nl-BE" sz="23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.menu:hover {</a:t>
                      </a:r>
                    </a:p>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background-color:</a:t>
                      </a:r>
                      <a:r>
                        <a:rPr lang="pt-BR" sz="2400" b="0" dirty="0" smtClean="0">
                          <a:solidFill>
                            <a:schemeClr val="tx1"/>
                          </a:solidFill>
                          <a:effectLst/>
                          <a:latin typeface="Code New Roman" panose="020B0609020204030204" pitchFamily="49" charset="0"/>
                          <a:cs typeface="Code New Roman" panose="020B0609020204030204" pitchFamily="49" charset="0"/>
                        </a:rPr>
                        <a:t> black;</a:t>
                      </a:r>
                    </a:p>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tx1"/>
                          </a:solidFill>
                          <a:effectLst/>
                          <a:latin typeface="Code New Roman" panose="020B0609020204030204" pitchFamily="49" charset="0"/>
                          <a:cs typeface="Code New Roman" panose="020B0609020204030204" pitchFamily="49" charset="0"/>
                        </a:rPr>
                        <a:t>		</a:t>
                      </a:r>
                      <a:r>
                        <a:rPr lang="pt-BR"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color:</a:t>
                      </a:r>
                      <a:r>
                        <a:rPr lang="pt-BR" sz="2400" b="0" dirty="0" smtClean="0">
                          <a:solidFill>
                            <a:schemeClr val="tx1"/>
                          </a:solidFill>
                          <a:effectLst/>
                          <a:latin typeface="Code New Roman" panose="020B0609020204030204" pitchFamily="49" charset="0"/>
                          <a:cs typeface="Code New Roman" panose="020B0609020204030204" pitchFamily="49" charset="0"/>
                        </a:rPr>
                        <a:t> #64F5E6;</a:t>
                      </a:r>
                      <a:r>
                        <a:rPr lang="pt-BR" sz="2400" b="0" dirty="0" smtClean="0">
                          <a:solidFill>
                            <a:schemeClr val="accent6"/>
                          </a:solidFill>
                          <a:effectLst/>
                          <a:latin typeface="Code New Roman" panose="020B0609020204030204" pitchFamily="49" charset="0"/>
                          <a:cs typeface="Code New Roman" panose="020B0609020204030204" pitchFamily="49" charset="0"/>
                        </a:rPr>
                        <a:t> </a:t>
                      </a:r>
                      <a:r>
                        <a:rPr lang="pt-BR" sz="2400" b="0" dirty="0" smtClean="0">
                          <a:solidFill>
                            <a:schemeClr val="bg1">
                              <a:lumMod val="50000"/>
                            </a:schemeClr>
                          </a:solidFill>
                          <a:effectLst/>
                          <a:latin typeface="Code New Roman" panose="020B0609020204030204" pitchFamily="49" charset="0"/>
                          <a:cs typeface="Code New Roman" panose="020B0609020204030204" pitchFamily="49" charset="0"/>
                        </a:rPr>
                        <a:t>/* lichtblauw*/</a:t>
                      </a:r>
                    </a:p>
                    <a:p>
                      <a:pPr marL="0" indent="0" algn="l">
                        <a:lnSpc>
                          <a:spcPct val="100000"/>
                        </a:lnSpc>
                        <a:spcBef>
                          <a:spcPts val="0"/>
                        </a:spcBef>
                        <a:spcAft>
                          <a:spcPts val="0"/>
                        </a:spcAft>
                        <a:tabLst>
                          <a:tab pos="200660" algn="l"/>
                          <a:tab pos="400685" algn="l"/>
                          <a:tab pos="562610" algn="l"/>
                          <a:tab pos="762635" algn="l"/>
                        </a:tabLst>
                      </a:pPr>
                      <a:r>
                        <a:rPr lang="pt-BR" sz="2400" b="0"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0" name="Afgeronde rechthoek 19"/>
          <p:cNvSpPr/>
          <p:nvPr/>
        </p:nvSpPr>
        <p:spPr>
          <a:xfrm>
            <a:off x="8859602" y="4913991"/>
            <a:ext cx="2862620"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opmaak.css</a:t>
            </a:r>
            <a:endParaRPr lang="nl-BE" sz="2800" dirty="0">
              <a:latin typeface="Code New Roman" panose="020B0609020204030204" pitchFamily="49" charset="0"/>
              <a:cs typeface="Code New Roman" panose="020B0609020204030204" pitchFamily="49" charset="0"/>
            </a:endParaRPr>
          </a:p>
        </p:txBody>
      </p:sp>
      <p:sp>
        <p:nvSpPr>
          <p:cNvPr id="21" name="Afgeronde rechthoek 20"/>
          <p:cNvSpPr/>
          <p:nvPr/>
        </p:nvSpPr>
        <p:spPr>
          <a:xfrm>
            <a:off x="7357601" y="4913991"/>
            <a:ext cx="1246424" cy="596176"/>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vb01</a:t>
            </a:r>
            <a:endParaRPr lang="nl-BE" sz="2800" dirty="0">
              <a:latin typeface="Code New Roman" panose="020B0609020204030204" pitchFamily="49" charset="0"/>
              <a:cs typeface="Code New Roman" panose="020B0609020204030204" pitchFamily="49" charset="0"/>
            </a:endParaRPr>
          </a:p>
        </p:txBody>
      </p:sp>
      <p:sp>
        <p:nvSpPr>
          <p:cNvPr id="3" name="Afgeronde rechthoek 2"/>
          <p:cNvSpPr/>
          <p:nvPr/>
        </p:nvSpPr>
        <p:spPr>
          <a:xfrm>
            <a:off x="1971675" y="5120638"/>
            <a:ext cx="2028825" cy="551500"/>
          </a:xfrm>
          <a:prstGeom prst="roundRect">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22" name="Gelijkbenige driehoek 21">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3" name="Gelijkbenige driehoek 22">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4"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5" name="Afbeelding 24"/>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836568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25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6.3 Een menu graag, </a:t>
            </a:r>
            <a:r>
              <a:rPr lang="nl-BE" dirty="0" err="1" smtClean="0">
                <a:solidFill>
                  <a:schemeClr val="bg1"/>
                </a:solidFill>
              </a:rPr>
              <a:t>asjeblief</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71</a:t>
            </a:r>
            <a:endParaRPr lang="nl-BE" dirty="0">
              <a:solidFill>
                <a:schemeClr val="accent2">
                  <a:lumMod val="75000"/>
                </a:schemeClr>
              </a:solidFill>
            </a:endParaRPr>
          </a:p>
        </p:txBody>
      </p:sp>
      <p:pic>
        <p:nvPicPr>
          <p:cNvPr id="12" name="Afbeelding 1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63152" y="1463136"/>
            <a:ext cx="3325504" cy="3325504"/>
          </a:xfrm>
          <a:prstGeom prst="rect">
            <a:avLst/>
          </a:prstGeom>
        </p:spPr>
      </p:pic>
      <p:sp>
        <p:nvSpPr>
          <p:cNvPr id="22" name="Tekstvak 21"/>
          <p:cNvSpPr txBox="1"/>
          <p:nvPr/>
        </p:nvSpPr>
        <p:spPr>
          <a:xfrm>
            <a:off x="1463039" y="5110817"/>
            <a:ext cx="10617896" cy="1015663"/>
          </a:xfrm>
          <a:prstGeom prst="rect">
            <a:avLst/>
          </a:prstGeom>
          <a:noFill/>
        </p:spPr>
        <p:txBody>
          <a:bodyPr wrap="square" rtlCol="0">
            <a:spAutoFit/>
          </a:bodyPr>
          <a:lstStyle/>
          <a:p>
            <a:r>
              <a:rPr lang="nl-BE" sz="6000" dirty="0" smtClean="0"/>
              <a:t>Maak </a:t>
            </a:r>
            <a:r>
              <a:rPr lang="nl-BE" sz="6000" dirty="0" smtClean="0">
                <a:solidFill>
                  <a:schemeClr val="accent6"/>
                </a:solidFill>
              </a:rPr>
              <a:t>discrete</a:t>
            </a:r>
            <a:r>
              <a:rPr lang="nl-BE" sz="6000" dirty="0"/>
              <a:t> </a:t>
            </a:r>
            <a:r>
              <a:rPr lang="nl-BE" sz="6000" dirty="0" err="1" smtClean="0"/>
              <a:t>hover</a:t>
            </a:r>
            <a:r>
              <a:rPr lang="nl-BE" sz="6000" dirty="0" smtClean="0"/>
              <a:t>-effecten!</a:t>
            </a:r>
            <a:endParaRPr lang="nl-BE" sz="6000" dirty="0"/>
          </a:p>
        </p:txBody>
      </p:sp>
      <p:sp>
        <p:nvSpPr>
          <p:cNvPr id="23" name="Gelijkbenige driehoek 22">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4" name="Gelijkbenige driehoek 23">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5"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6" name="Afbeelding 25"/>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3816879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6.3 Een menu graag, </a:t>
            </a:r>
            <a:r>
              <a:rPr lang="nl-BE" dirty="0" err="1" smtClean="0">
                <a:solidFill>
                  <a:schemeClr val="bg1"/>
                </a:solidFill>
              </a:rPr>
              <a:t>asjeblief</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71</a:t>
            </a:r>
            <a:endParaRPr lang="nl-BE" dirty="0">
              <a:solidFill>
                <a:schemeClr val="accent2">
                  <a:lumMod val="75000"/>
                </a:schemeClr>
              </a:solidFill>
            </a:endParaRPr>
          </a:p>
        </p:txBody>
      </p:sp>
      <p:sp>
        <p:nvSpPr>
          <p:cNvPr id="15" name="Rechthoek 1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stap6 </a:t>
            </a:r>
            <a:endParaRPr lang="nl-BE" dirty="0">
              <a:solidFill>
                <a:schemeClr val="accent2">
                  <a:lumMod val="75000"/>
                </a:schemeClr>
              </a:solidFill>
            </a:endParaRPr>
          </a:p>
        </p:txBody>
      </p:sp>
      <p:sp>
        <p:nvSpPr>
          <p:cNvPr id="18" name="Tekstvak 17"/>
          <p:cNvSpPr txBox="1"/>
          <p:nvPr/>
        </p:nvSpPr>
        <p:spPr>
          <a:xfrm>
            <a:off x="1436913" y="1461097"/>
            <a:ext cx="10728962" cy="2616101"/>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3600" dirty="0" smtClean="0"/>
              <a:t>Maak </a:t>
            </a:r>
            <a:r>
              <a:rPr lang="nl-BE" sz="3600" dirty="0"/>
              <a:t>het menu in de webpagina’s van </a:t>
            </a:r>
            <a:r>
              <a:rPr lang="nl-BE" sz="3600" dirty="0">
                <a:solidFill>
                  <a:schemeClr val="accent6"/>
                </a:solidFill>
                <a:latin typeface="Code New Roman" panose="020B0609020204030204" pitchFamily="49" charset="0"/>
                <a:cs typeface="Code New Roman" panose="020B0609020204030204" pitchFamily="49" charset="0"/>
              </a:rPr>
              <a:t>vb06</a:t>
            </a:r>
            <a:r>
              <a:rPr lang="nl-BE" sz="3600" dirty="0"/>
              <a:t> op een discrete wijze </a:t>
            </a:r>
            <a:r>
              <a:rPr lang="nl-BE" sz="3600" dirty="0" smtClean="0"/>
              <a:t>dynamisch</a:t>
            </a:r>
            <a:r>
              <a:rPr lang="nl-BE" sz="3600" dirty="0"/>
              <a:t>.</a:t>
            </a:r>
          </a:p>
          <a:p>
            <a:pPr marL="514350" indent="-514350">
              <a:spcBef>
                <a:spcPts val="2400"/>
              </a:spcBef>
              <a:buClr>
                <a:schemeClr val="accent6"/>
              </a:buClr>
              <a:buFont typeface="Wingdings 3" panose="05040102010807070707" pitchFamily="18" charset="2"/>
              <a:buChar char=""/>
            </a:pPr>
            <a:r>
              <a:rPr lang="nl-BE" sz="3600" dirty="0" smtClean="0"/>
              <a:t>Valideer </a:t>
            </a:r>
            <a:r>
              <a:rPr lang="nl-BE" sz="3600" dirty="0"/>
              <a:t>je stijlpagina met de </a:t>
            </a:r>
            <a:r>
              <a:rPr lang="nl-BE" sz="3600" dirty="0" err="1"/>
              <a:t>validator</a:t>
            </a:r>
            <a:r>
              <a:rPr lang="nl-BE" sz="3600" dirty="0"/>
              <a:t> van W3C.</a:t>
            </a:r>
          </a:p>
        </p:txBody>
      </p:sp>
      <p:sp>
        <p:nvSpPr>
          <p:cNvPr id="19" name="Gelijkbenige driehoek 18">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Gelijkbenige driehoek 1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1"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3" name="Afbeelding 22"/>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18578980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6.3 Een menu graag, </a:t>
            </a:r>
            <a:r>
              <a:rPr lang="nl-BE" dirty="0" err="1" smtClean="0">
                <a:solidFill>
                  <a:schemeClr val="bg1"/>
                </a:solidFill>
              </a:rPr>
              <a:t>asjeblief</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71</a:t>
            </a:r>
            <a:endParaRPr lang="nl-BE" dirty="0">
              <a:solidFill>
                <a:schemeClr val="accent2">
                  <a:lumMod val="75000"/>
                </a:schemeClr>
              </a:solidFill>
            </a:endParaRPr>
          </a:p>
        </p:txBody>
      </p:sp>
      <p:sp>
        <p:nvSpPr>
          <p:cNvPr id="22" name="Tekstvak 21"/>
          <p:cNvSpPr txBox="1"/>
          <p:nvPr/>
        </p:nvSpPr>
        <p:spPr>
          <a:xfrm>
            <a:off x="1456992" y="1581805"/>
            <a:ext cx="10617896" cy="5078313"/>
          </a:xfrm>
          <a:prstGeom prst="rect">
            <a:avLst/>
          </a:prstGeom>
          <a:noFill/>
        </p:spPr>
        <p:txBody>
          <a:bodyPr wrap="square" rtlCol="0">
            <a:spAutoFit/>
          </a:bodyPr>
          <a:lstStyle/>
          <a:p>
            <a:r>
              <a:rPr lang="nl-BE" sz="5400" dirty="0" smtClean="0"/>
              <a:t>Ontwerp vooraf:</a:t>
            </a:r>
          </a:p>
          <a:p>
            <a:endParaRPr lang="nl-BE" sz="5400" dirty="0"/>
          </a:p>
          <a:p>
            <a:pPr marL="857250" indent="-857250">
              <a:buClr>
                <a:schemeClr val="accent6"/>
              </a:buClr>
              <a:buFont typeface="Wingdings 3" panose="05040102010807070707" pitchFamily="18" charset="2"/>
              <a:buChar char=""/>
            </a:pPr>
            <a:r>
              <a:rPr lang="nl-BE" sz="5400" dirty="0" err="1" smtClean="0"/>
              <a:t>Mapstructuur</a:t>
            </a:r>
            <a:endParaRPr lang="nl-BE" sz="5400" dirty="0" smtClean="0"/>
          </a:p>
          <a:p>
            <a:pPr marL="857250" indent="-857250">
              <a:buClr>
                <a:schemeClr val="accent6"/>
              </a:buClr>
              <a:buFont typeface="Wingdings 3" panose="05040102010807070707" pitchFamily="18" charset="2"/>
              <a:buChar char=""/>
            </a:pPr>
            <a:r>
              <a:rPr lang="nl-BE" sz="5400" dirty="0" err="1" smtClean="0"/>
              <a:t>Wireframe</a:t>
            </a:r>
            <a:endParaRPr lang="nl-BE" sz="5400" dirty="0" smtClean="0"/>
          </a:p>
          <a:p>
            <a:pPr marL="857250" indent="-857250">
              <a:buClr>
                <a:schemeClr val="accent6"/>
              </a:buClr>
              <a:buFont typeface="Wingdings 3" panose="05040102010807070707" pitchFamily="18" charset="2"/>
              <a:buChar char=""/>
            </a:pPr>
            <a:r>
              <a:rPr lang="nl-BE" sz="5400" dirty="0" smtClean="0"/>
              <a:t>Opbouw van het menu</a:t>
            </a:r>
          </a:p>
          <a:p>
            <a:pPr marL="857250" indent="-857250">
              <a:buClr>
                <a:schemeClr val="accent6"/>
              </a:buClr>
              <a:buFont typeface="Wingdings 3" panose="05040102010807070707" pitchFamily="18" charset="2"/>
              <a:buChar char=""/>
            </a:pPr>
            <a:r>
              <a:rPr lang="nl-BE" sz="5400" dirty="0" smtClean="0"/>
              <a:t>…</a:t>
            </a:r>
            <a:endParaRPr lang="nl-BE" sz="5400" dirty="0"/>
          </a:p>
        </p:txBody>
      </p:sp>
      <p:sp>
        <p:nvSpPr>
          <p:cNvPr id="17" name="Gelijkbenige driehoek 16">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Gelijkbenige driehoek 17">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9"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1" name="Afbeelding 20"/>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97421" y="1502097"/>
            <a:ext cx="900000" cy="900000"/>
          </a:xfrm>
          <a:prstGeom prst="rect">
            <a:avLst/>
          </a:prstGeom>
        </p:spPr>
      </p:pic>
    </p:spTree>
    <p:extLst>
      <p:ext uri="{BB962C8B-B14F-4D97-AF65-F5344CB8AC3E}">
        <p14:creationId xmlns:p14="http://schemas.microsoft.com/office/powerpoint/2010/main" val="39004280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6.4 Een pagina in een 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72</a:t>
            </a:r>
            <a:endParaRPr lang="nl-BE" dirty="0">
              <a:solidFill>
                <a:schemeClr val="accent2">
                  <a:lumMod val="75000"/>
                </a:schemeClr>
              </a:solidFill>
            </a:endParaRPr>
          </a:p>
        </p:txBody>
      </p:sp>
      <p:pic>
        <p:nvPicPr>
          <p:cNvPr id="14" name="Afbeelding 1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3039" y="1463136"/>
            <a:ext cx="6540142" cy="5246756"/>
          </a:xfrm>
          <a:prstGeom prst="rect">
            <a:avLst/>
          </a:prstGeom>
        </p:spPr>
      </p:pic>
      <p:sp>
        <p:nvSpPr>
          <p:cNvPr id="15" name="Rechthoek 14"/>
          <p:cNvSpPr/>
          <p:nvPr/>
        </p:nvSpPr>
        <p:spPr>
          <a:xfrm>
            <a:off x="2099092" y="4264334"/>
            <a:ext cx="2634018" cy="1529726"/>
          </a:xfrm>
          <a:prstGeom prst="rect">
            <a:avLst/>
          </a:prstGeom>
          <a:ln>
            <a:solidFill>
              <a:schemeClr val="tx1">
                <a:lumMod val="50000"/>
                <a:lumOff val="50000"/>
              </a:schemeClr>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nl-BE"/>
          </a:p>
        </p:txBody>
      </p:sp>
      <p:sp>
        <p:nvSpPr>
          <p:cNvPr id="18" name="Tekstvak 17"/>
          <p:cNvSpPr txBox="1"/>
          <p:nvPr/>
        </p:nvSpPr>
        <p:spPr>
          <a:xfrm>
            <a:off x="8290790" y="1463136"/>
            <a:ext cx="3582123" cy="1107996"/>
          </a:xfrm>
          <a:prstGeom prst="rect">
            <a:avLst/>
          </a:prstGeom>
          <a:noFill/>
        </p:spPr>
        <p:txBody>
          <a:bodyPr wrap="square" rtlCol="0">
            <a:spAutoFit/>
          </a:bodyPr>
          <a:lstStyle/>
          <a:p>
            <a:r>
              <a:rPr lang="nl-BE" sz="6600" dirty="0" err="1" smtClean="0"/>
              <a:t>iFrame</a:t>
            </a:r>
            <a:endParaRPr lang="nl-BE" sz="6600" dirty="0"/>
          </a:p>
        </p:txBody>
      </p:sp>
      <p:pic>
        <p:nvPicPr>
          <p:cNvPr id="19" name="Picture 2" descr="Afbeeldingsresultaat voor youtube logo"/>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072564" y="4796560"/>
            <a:ext cx="2373234" cy="997500"/>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descr="Afbeeldingsresultaat voor vimeo logo"/>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072564" y="5899341"/>
            <a:ext cx="2373234" cy="679060"/>
          </a:xfrm>
          <a:prstGeom prst="rect">
            <a:avLst/>
          </a:prstGeom>
          <a:noFill/>
          <a:extLst>
            <a:ext uri="{909E8E84-426E-40DD-AFC4-6F175D3DCCD1}">
              <a14:hiddenFill xmlns:a14="http://schemas.microsoft.com/office/drawing/2010/main">
                <a:solidFill>
                  <a:srgbClr val="FFFFFF"/>
                </a:solidFill>
              </a14:hiddenFill>
            </a:ext>
          </a:extLst>
        </p:spPr>
      </p:pic>
      <p:sp>
        <p:nvSpPr>
          <p:cNvPr id="23" name="Gelijkbenige driehoek 22">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4" name="Gelijkbenige driehoek 23">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5" name="Picture 2" descr="Afbeeldingsresultaat voor soundcloud logo"/>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9072564" y="3014177"/>
            <a:ext cx="2373234" cy="1452420"/>
          </a:xfrm>
          <a:prstGeom prst="rect">
            <a:avLst/>
          </a:prstGeom>
          <a:noFill/>
          <a:extLst>
            <a:ext uri="{909E8E84-426E-40DD-AFC4-6F175D3DCCD1}">
              <a14:hiddenFill xmlns:a14="http://schemas.microsoft.com/office/drawing/2010/main">
                <a:solidFill>
                  <a:srgbClr val="FFFFFF"/>
                </a:solidFill>
              </a14:hiddenFill>
            </a:ext>
          </a:extLst>
        </p:spPr>
      </p:pic>
      <p:pic>
        <p:nvPicPr>
          <p:cNvPr id="26" name="Tijdelijke aanduiding voor inhoud 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7" name="Afbeelding 26"/>
          <p:cNvPicPr/>
          <p:nvPr/>
        </p:nvPicPr>
        <p:blipFill>
          <a:blip r:embed="rId8" cstate="print">
            <a:duotone>
              <a:prstClr val="black"/>
              <a:schemeClr val="accent4">
                <a:tint val="45000"/>
                <a:satMod val="400000"/>
              </a:schemeClr>
            </a:duotone>
            <a:extLst>
              <a:ext uri="{BEBA8EAE-BF5A-486C-A8C5-ECC9F3942E4B}">
                <a14:imgProps xmlns:a14="http://schemas.microsoft.com/office/drawing/2010/main">
                  <a14:imgLayer r:embed="rId9">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1904962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6.4 Een pagina in een 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72</a:t>
            </a:r>
            <a:endParaRPr lang="nl-BE" dirty="0">
              <a:solidFill>
                <a:schemeClr val="accent2">
                  <a:lumMod val="75000"/>
                </a:schemeClr>
              </a:solidFill>
            </a:endParaRPr>
          </a:p>
        </p:txBody>
      </p:sp>
      <p:sp>
        <p:nvSpPr>
          <p:cNvPr id="22" name="Rechthoek 21"/>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stap7 </a:t>
            </a:r>
            <a:endParaRPr lang="nl-BE" dirty="0">
              <a:solidFill>
                <a:schemeClr val="accent2">
                  <a:lumMod val="75000"/>
                </a:schemeClr>
              </a:solidFill>
            </a:endParaRPr>
          </a:p>
        </p:txBody>
      </p:sp>
      <p:sp>
        <p:nvSpPr>
          <p:cNvPr id="24" name="Tekstvak 23"/>
          <p:cNvSpPr txBox="1"/>
          <p:nvPr/>
        </p:nvSpPr>
        <p:spPr>
          <a:xfrm>
            <a:off x="1436913" y="1461097"/>
            <a:ext cx="10728962" cy="517064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a:t>
            </a:r>
            <a:r>
              <a:rPr lang="nl-BE" sz="2800" dirty="0"/>
              <a:t>de webpagina over </a:t>
            </a:r>
            <a:r>
              <a:rPr lang="nl-BE" sz="2800" dirty="0" err="1"/>
              <a:t>Hercule</a:t>
            </a:r>
            <a:r>
              <a:rPr lang="nl-BE" sz="2800" dirty="0"/>
              <a:t> </a:t>
            </a:r>
            <a:r>
              <a:rPr lang="nl-BE" sz="2800" dirty="0" err="1"/>
              <a:t>Poirot</a:t>
            </a:r>
            <a:r>
              <a:rPr lang="nl-BE" sz="2800" dirty="0"/>
              <a:t> in een teksteditor.</a:t>
            </a:r>
          </a:p>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onder de verwijzing naar de Wikipedia-pagina de volgende code in</a:t>
            </a:r>
            <a:r>
              <a:rPr lang="nl-BE" sz="2800" dirty="0" smtClean="0"/>
              <a:t>:</a:t>
            </a:r>
          </a:p>
          <a:p>
            <a:pPr>
              <a:buClr>
                <a:schemeClr val="accent6"/>
              </a:buClr>
            </a:pPr>
            <a:r>
              <a:rPr lang="nl-BE" sz="2800" dirty="0" smtClean="0"/>
              <a:t/>
            </a:r>
            <a:br>
              <a:rPr lang="nl-BE" sz="2800" dirty="0" smtClean="0"/>
            </a:br>
            <a:endParaRPr lang="nl-BE" sz="2800" dirty="0"/>
          </a:p>
          <a:p>
            <a:pPr marL="514350" indent="-514350">
              <a:spcBef>
                <a:spcPts val="1200"/>
              </a:spcBef>
              <a:buClr>
                <a:schemeClr val="accent6"/>
              </a:buClr>
              <a:buFont typeface="Wingdings 3" panose="05040102010807070707" pitchFamily="18" charset="2"/>
              <a:buChar char=""/>
            </a:pPr>
            <a:r>
              <a:rPr lang="nl-BE" sz="2800" dirty="0" smtClean="0"/>
              <a:t>Zorg </a:t>
            </a:r>
            <a:r>
              <a:rPr lang="nl-BE" sz="2800" dirty="0"/>
              <a:t>er via de stijlpagina voor dat het </a:t>
            </a:r>
            <a:r>
              <a:rPr lang="nl-BE" sz="2800" dirty="0" err="1"/>
              <a:t>iframe</a:t>
            </a:r>
            <a:r>
              <a:rPr lang="nl-BE" sz="2800" dirty="0"/>
              <a:t> even breed is als de tekst op de pagina en 300 pixels hoog.</a:t>
            </a:r>
          </a:p>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op dezelfde manier de pagina </a:t>
            </a:r>
            <a:r>
              <a:rPr lang="nl-BE" sz="2800" dirty="0">
                <a:solidFill>
                  <a:schemeClr val="accent6"/>
                </a:solidFill>
                <a:latin typeface="Code New Roman" panose="020B0609020204030204" pitchFamily="49" charset="0"/>
                <a:cs typeface="Code New Roman" panose="020B0609020204030204" pitchFamily="49" charset="0"/>
              </a:rPr>
              <a:t>13problems.html</a:t>
            </a:r>
            <a:r>
              <a:rPr lang="nl-BE" sz="2800" dirty="0"/>
              <a:t> met een </a:t>
            </a:r>
            <a:r>
              <a:rPr lang="nl-BE" sz="2800" dirty="0" err="1"/>
              <a:t>iframe</a:t>
            </a:r>
            <a:r>
              <a:rPr lang="nl-BE" sz="2800" dirty="0"/>
              <a:t> in de pagina over Miss </a:t>
            </a:r>
            <a:r>
              <a:rPr lang="nl-BE" sz="2800" dirty="0" err="1"/>
              <a:t>Marple</a:t>
            </a:r>
            <a:r>
              <a:rPr lang="nl-BE" sz="2800" dirty="0"/>
              <a:t>.</a:t>
            </a:r>
          </a:p>
          <a:p>
            <a:pPr marL="514350" indent="-514350">
              <a:spcBef>
                <a:spcPts val="1200"/>
              </a:spcBef>
              <a:buClr>
                <a:schemeClr val="accent6"/>
              </a:buClr>
              <a:buFont typeface="Wingdings 3" panose="05040102010807070707" pitchFamily="18" charset="2"/>
              <a:buChar char=""/>
            </a:pPr>
            <a:r>
              <a:rPr lang="nl-BE" sz="2800" dirty="0" smtClean="0"/>
              <a:t>Valideer </a:t>
            </a:r>
            <a:r>
              <a:rPr lang="nl-BE" sz="2800" dirty="0"/>
              <a:t>je web- en stijlpagina’s met de </a:t>
            </a:r>
            <a:r>
              <a:rPr lang="nl-BE" sz="2800" dirty="0" err="1"/>
              <a:t>validator</a:t>
            </a:r>
            <a:r>
              <a:rPr lang="nl-BE" sz="2800" dirty="0"/>
              <a:t> van W3C.</a:t>
            </a:r>
          </a:p>
        </p:txBody>
      </p:sp>
      <p:graphicFrame>
        <p:nvGraphicFramePr>
          <p:cNvPr id="25" name="Tabel 24"/>
          <p:cNvGraphicFramePr>
            <a:graphicFrameLocks noGrp="1"/>
          </p:cNvGraphicFramePr>
          <p:nvPr>
            <p:extLst>
              <p:ext uri="{D42A27DB-BD31-4B8C-83A1-F6EECF244321}">
                <p14:modId xmlns:p14="http://schemas.microsoft.com/office/powerpoint/2010/main" val="3582611599"/>
              </p:ext>
            </p:extLst>
          </p:nvPr>
        </p:nvGraphicFramePr>
        <p:xfrm>
          <a:off x="2028825" y="3155549"/>
          <a:ext cx="10012922" cy="365760"/>
        </p:xfrm>
        <a:graphic>
          <a:graphicData uri="http://schemas.openxmlformats.org/drawingml/2006/table">
            <a:tbl>
              <a:tblPr firstRow="1" firstCol="1" bandRow="1">
                <a:tableStyleId>{5C22544A-7EE6-4342-B048-85BDC9FD1C3A}</a:tableStyleId>
              </a:tblPr>
              <a:tblGrid>
                <a:gridCol w="700088">
                  <a:extLst>
                    <a:ext uri="{9D8B030D-6E8A-4147-A177-3AD203B41FA5}">
                      <a16:colId xmlns:a16="http://schemas.microsoft.com/office/drawing/2014/main" val="2855085912"/>
                    </a:ext>
                  </a:extLst>
                </a:gridCol>
                <a:gridCol w="9312834">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38</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it-IT" sz="2400" b="0" dirty="0" smtClean="0">
                          <a:solidFill>
                            <a:schemeClr val="accent6"/>
                          </a:solidFill>
                          <a:effectLst/>
                          <a:latin typeface="Code New Roman" panose="020B0609020204030204" pitchFamily="49" charset="0"/>
                          <a:cs typeface="Code New Roman" panose="020B0609020204030204" pitchFamily="49" charset="0"/>
                        </a:rPr>
                        <a:t>&lt;iframe src="murder.html"&gt;&lt;/iframe&gt;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6" name="Gelijkbenige driehoek 25">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7" name="Gelijkbenige driehoek 26">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30" name="Afbeelding 29"/>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1313593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6.4 Een pagina in een 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72</a:t>
            </a:r>
            <a:endParaRPr lang="nl-BE" dirty="0">
              <a:solidFill>
                <a:schemeClr val="accent2">
                  <a:lumMod val="75000"/>
                </a:schemeClr>
              </a:solidFill>
            </a:endParaRPr>
          </a:p>
        </p:txBody>
      </p:sp>
      <p:sp>
        <p:nvSpPr>
          <p:cNvPr id="18" name="Tekstvak 17"/>
          <p:cNvSpPr txBox="1"/>
          <p:nvPr/>
        </p:nvSpPr>
        <p:spPr>
          <a:xfrm>
            <a:off x="1164598" y="682486"/>
            <a:ext cx="10834285" cy="3323987"/>
          </a:xfrm>
          <a:prstGeom prst="rect">
            <a:avLst/>
          </a:prstGeom>
          <a:noFill/>
        </p:spPr>
        <p:txBody>
          <a:bodyPr wrap="square" rtlCol="0">
            <a:spAutoFit/>
          </a:bodyPr>
          <a:lstStyle/>
          <a:p>
            <a:r>
              <a:rPr lang="nl-BE" sz="21000" dirty="0" smtClean="0">
                <a:solidFill>
                  <a:schemeClr val="accent6"/>
                </a:solidFill>
                <a:latin typeface="Code New Roman" panose="020B0609020204030204" pitchFamily="49" charset="0"/>
                <a:cs typeface="Code New Roman" panose="020B0609020204030204" pitchFamily="49" charset="0"/>
              </a:rPr>
              <a:t>sandbox</a:t>
            </a:r>
            <a:endParaRPr lang="nl-BE" sz="21000" dirty="0">
              <a:solidFill>
                <a:schemeClr val="accent6"/>
              </a:solidFill>
              <a:latin typeface="Code New Roman" panose="020B0609020204030204" pitchFamily="49" charset="0"/>
              <a:cs typeface="Code New Roman" panose="020B0609020204030204" pitchFamily="49" charset="0"/>
            </a:endParaRPr>
          </a:p>
        </p:txBody>
      </p:sp>
      <p:sp>
        <p:nvSpPr>
          <p:cNvPr id="22" name="Tekstvak 21"/>
          <p:cNvSpPr txBox="1"/>
          <p:nvPr/>
        </p:nvSpPr>
        <p:spPr>
          <a:xfrm>
            <a:off x="2237338" y="3905489"/>
            <a:ext cx="9761545" cy="2308324"/>
          </a:xfrm>
          <a:prstGeom prst="rect">
            <a:avLst/>
          </a:prstGeom>
          <a:noFill/>
        </p:spPr>
        <p:txBody>
          <a:bodyPr wrap="square" rtlCol="0">
            <a:spAutoFit/>
          </a:bodyPr>
          <a:lstStyle/>
          <a:p>
            <a:r>
              <a:rPr lang="nl-BE" sz="4800" dirty="0" smtClean="0"/>
              <a:t>Veiligheidsproblemen vermijden bij insluiten van externe webpagina’s via een </a:t>
            </a:r>
            <a:r>
              <a:rPr lang="nl-BE" sz="4800" dirty="0" err="1" smtClean="0"/>
              <a:t>iFrame</a:t>
            </a:r>
            <a:endParaRPr lang="nl-BE" sz="4800" dirty="0" smtClean="0"/>
          </a:p>
        </p:txBody>
      </p:sp>
      <p:sp>
        <p:nvSpPr>
          <p:cNvPr id="23" name="Gelijkbenige driehoek 22">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4" name="Gelijkbenige driehoek 23">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5"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7" name="Afbeelding 26"/>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11151336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6.4 Een pagina in een 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21" name="Rechthoek 20"/>
          <p:cNvSpPr/>
          <p:nvPr/>
        </p:nvSpPr>
        <p:spPr>
          <a:xfrm>
            <a:off x="1436914" y="1442937"/>
            <a:ext cx="3348122" cy="123997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a:latin typeface="Code New Roman" panose="020B0609020204030204" pitchFamily="49" charset="0"/>
                <a:cs typeface="Code New Roman" panose="020B0609020204030204" pitchFamily="49" charset="0"/>
              </a:rPr>
              <a:t>sandbox=</a:t>
            </a:r>
          </a:p>
          <a:p>
            <a:pPr algn="ctr"/>
            <a:r>
              <a:rPr lang="nl-BE" sz="2800" dirty="0">
                <a:latin typeface="Code New Roman" panose="020B0609020204030204" pitchFamily="49" charset="0"/>
                <a:cs typeface="Code New Roman" panose="020B0609020204030204" pitchFamily="49" charset="0"/>
              </a:rPr>
              <a:t>"</a:t>
            </a:r>
            <a:r>
              <a:rPr lang="nl-BE" sz="2800" dirty="0" err="1">
                <a:latin typeface="Code New Roman" panose="020B0609020204030204" pitchFamily="49" charset="0"/>
                <a:cs typeface="Code New Roman" panose="020B0609020204030204" pitchFamily="49" charset="0"/>
              </a:rPr>
              <a:t>allow-forms</a:t>
            </a:r>
            <a:r>
              <a:rPr lang="nl-BE" sz="2800" dirty="0">
                <a:latin typeface="Code New Roman" panose="020B0609020204030204" pitchFamily="49" charset="0"/>
                <a:cs typeface="Code New Roman" panose="020B0609020204030204" pitchFamily="49" charset="0"/>
              </a:rPr>
              <a:t>"</a:t>
            </a:r>
          </a:p>
        </p:txBody>
      </p:sp>
      <p:sp>
        <p:nvSpPr>
          <p:cNvPr id="23" name="Rechthoek 22"/>
          <p:cNvSpPr/>
          <p:nvPr/>
        </p:nvSpPr>
        <p:spPr>
          <a:xfrm>
            <a:off x="1436914" y="2776786"/>
            <a:ext cx="3348122" cy="123997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a:latin typeface="Code New Roman" panose="020B0609020204030204" pitchFamily="49" charset="0"/>
                <a:cs typeface="Code New Roman" panose="020B0609020204030204" pitchFamily="49" charset="0"/>
              </a:rPr>
              <a:t>sandbox=</a:t>
            </a:r>
          </a:p>
          <a:p>
            <a:pPr algn="ctr"/>
            <a:r>
              <a:rPr lang="nl-BE" sz="2800" dirty="0">
                <a:latin typeface="Code New Roman" panose="020B0609020204030204" pitchFamily="49" charset="0"/>
                <a:cs typeface="Code New Roman" panose="020B0609020204030204" pitchFamily="49" charset="0"/>
              </a:rPr>
              <a:t>"</a:t>
            </a:r>
            <a:r>
              <a:rPr lang="nl-BE" sz="2800" dirty="0" err="1">
                <a:latin typeface="Code New Roman" panose="020B0609020204030204" pitchFamily="49" charset="0"/>
                <a:cs typeface="Code New Roman" panose="020B0609020204030204" pitchFamily="49" charset="0"/>
              </a:rPr>
              <a:t>allow-popups</a:t>
            </a:r>
            <a:r>
              <a:rPr lang="nl-BE" sz="2800" dirty="0">
                <a:latin typeface="Code New Roman" panose="020B0609020204030204" pitchFamily="49" charset="0"/>
                <a:cs typeface="Code New Roman" panose="020B0609020204030204" pitchFamily="49" charset="0"/>
              </a:rPr>
              <a:t>"</a:t>
            </a:r>
          </a:p>
        </p:txBody>
      </p:sp>
      <p:sp>
        <p:nvSpPr>
          <p:cNvPr id="24" name="Rechthoek 23"/>
          <p:cNvSpPr/>
          <p:nvPr/>
        </p:nvSpPr>
        <p:spPr>
          <a:xfrm>
            <a:off x="1436914" y="4110635"/>
            <a:ext cx="3348122" cy="123997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a:latin typeface="Code New Roman" panose="020B0609020204030204" pitchFamily="49" charset="0"/>
                <a:cs typeface="Code New Roman" panose="020B0609020204030204" pitchFamily="49" charset="0"/>
              </a:rPr>
              <a:t>sandbox=</a:t>
            </a:r>
          </a:p>
          <a:p>
            <a:pPr algn="ctr"/>
            <a:r>
              <a:rPr lang="nl-BE" sz="2800" dirty="0">
                <a:latin typeface="Code New Roman" panose="020B0609020204030204" pitchFamily="49" charset="0"/>
                <a:cs typeface="Code New Roman" panose="020B0609020204030204" pitchFamily="49" charset="0"/>
              </a:rPr>
              <a:t>"</a:t>
            </a:r>
            <a:r>
              <a:rPr lang="nl-BE" sz="2800" dirty="0" err="1">
                <a:latin typeface="Code New Roman" panose="020B0609020204030204" pitchFamily="49" charset="0"/>
                <a:cs typeface="Code New Roman" panose="020B0609020204030204" pitchFamily="49" charset="0"/>
              </a:rPr>
              <a:t>allow</a:t>
            </a:r>
            <a:r>
              <a:rPr lang="nl-BE" sz="2800" dirty="0">
                <a:latin typeface="Code New Roman" panose="020B0609020204030204" pitchFamily="49" charset="0"/>
                <a:cs typeface="Code New Roman" panose="020B0609020204030204" pitchFamily="49" charset="0"/>
              </a:rPr>
              <a:t>-scripts"</a:t>
            </a:r>
          </a:p>
        </p:txBody>
      </p:sp>
      <p:sp>
        <p:nvSpPr>
          <p:cNvPr id="25" name="Rechthoek 24"/>
          <p:cNvSpPr/>
          <p:nvPr/>
        </p:nvSpPr>
        <p:spPr>
          <a:xfrm>
            <a:off x="1436914" y="5444484"/>
            <a:ext cx="3348122" cy="123997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a:latin typeface="Code New Roman" panose="020B0609020204030204" pitchFamily="49" charset="0"/>
                <a:cs typeface="Code New Roman" panose="020B0609020204030204" pitchFamily="49" charset="0"/>
              </a:rPr>
              <a:t>sandbox=</a:t>
            </a:r>
          </a:p>
          <a:p>
            <a:pPr algn="ctr"/>
            <a:r>
              <a:rPr lang="nl-BE" sz="2800" dirty="0">
                <a:latin typeface="Code New Roman" panose="020B0609020204030204" pitchFamily="49" charset="0"/>
                <a:cs typeface="Code New Roman" panose="020B0609020204030204" pitchFamily="49" charset="0"/>
              </a:rPr>
              <a:t>"</a:t>
            </a:r>
            <a:r>
              <a:rPr lang="nl-BE" sz="2800" dirty="0" err="1">
                <a:latin typeface="Code New Roman" panose="020B0609020204030204" pitchFamily="49" charset="0"/>
                <a:cs typeface="Code New Roman" panose="020B0609020204030204" pitchFamily="49" charset="0"/>
              </a:rPr>
              <a:t>allow</a:t>
            </a:r>
            <a:r>
              <a:rPr lang="nl-BE" sz="2800" dirty="0">
                <a:latin typeface="Code New Roman" panose="020B0609020204030204" pitchFamily="49" charset="0"/>
                <a:cs typeface="Code New Roman" panose="020B0609020204030204" pitchFamily="49" charset="0"/>
              </a:rPr>
              <a:t>-top-</a:t>
            </a:r>
          </a:p>
          <a:p>
            <a:pPr algn="ctr"/>
            <a:r>
              <a:rPr lang="nl-BE" sz="2800" dirty="0" err="1">
                <a:latin typeface="Code New Roman" panose="020B0609020204030204" pitchFamily="49" charset="0"/>
                <a:cs typeface="Code New Roman" panose="020B0609020204030204" pitchFamily="49" charset="0"/>
              </a:rPr>
              <a:t>navigation</a:t>
            </a:r>
            <a:r>
              <a:rPr lang="nl-BE" sz="2800" dirty="0">
                <a:latin typeface="Code New Roman" panose="020B0609020204030204" pitchFamily="49" charset="0"/>
                <a:cs typeface="Code New Roman" panose="020B0609020204030204" pitchFamily="49" charset="0"/>
              </a:rPr>
              <a:t>"</a:t>
            </a:r>
          </a:p>
        </p:txBody>
      </p:sp>
      <p:sp>
        <p:nvSpPr>
          <p:cNvPr id="26" name="Rechthoek 25"/>
          <p:cNvSpPr/>
          <p:nvPr/>
        </p:nvSpPr>
        <p:spPr>
          <a:xfrm>
            <a:off x="4886325" y="1471613"/>
            <a:ext cx="7155421" cy="121129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8" name="Rechthoek 27"/>
          <p:cNvSpPr/>
          <p:nvPr/>
        </p:nvSpPr>
        <p:spPr>
          <a:xfrm>
            <a:off x="4886325" y="2805462"/>
            <a:ext cx="7155421" cy="121129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9" name="Rechthoek 28"/>
          <p:cNvSpPr/>
          <p:nvPr/>
        </p:nvSpPr>
        <p:spPr>
          <a:xfrm>
            <a:off x="4886324" y="4139311"/>
            <a:ext cx="7155421" cy="121129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30" name="Rechthoek 29"/>
          <p:cNvSpPr/>
          <p:nvPr/>
        </p:nvSpPr>
        <p:spPr>
          <a:xfrm>
            <a:off x="4886324" y="5473160"/>
            <a:ext cx="7155421" cy="121129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31" name="Rechthoek 30"/>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72</a:t>
            </a:r>
            <a:endParaRPr lang="nl-BE" dirty="0">
              <a:solidFill>
                <a:schemeClr val="accent2">
                  <a:lumMod val="75000"/>
                </a:schemeClr>
              </a:solidFill>
            </a:endParaRPr>
          </a:p>
        </p:txBody>
      </p:sp>
      <p:sp>
        <p:nvSpPr>
          <p:cNvPr id="32" name="Gelijkbenige driehoek 31">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33" name="Gelijkbenige driehoek 32">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34"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35" name="Afbeelding 34"/>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2368" y="1348483"/>
            <a:ext cx="952489" cy="933857"/>
          </a:xfrm>
          <a:prstGeom prst="rect">
            <a:avLst/>
          </a:prstGeom>
        </p:spPr>
      </p:pic>
    </p:spTree>
    <p:extLst>
      <p:ext uri="{BB962C8B-B14F-4D97-AF65-F5344CB8AC3E}">
        <p14:creationId xmlns:p14="http://schemas.microsoft.com/office/powerpoint/2010/main" val="3196597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6.4 Een pagina in een pagina</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21" name="Rechthoek 20"/>
          <p:cNvSpPr/>
          <p:nvPr/>
        </p:nvSpPr>
        <p:spPr>
          <a:xfrm>
            <a:off x="1436914" y="1442937"/>
            <a:ext cx="3348122" cy="123997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a:latin typeface="Code New Roman" panose="020B0609020204030204" pitchFamily="49" charset="0"/>
                <a:cs typeface="Code New Roman" panose="020B0609020204030204" pitchFamily="49" charset="0"/>
              </a:rPr>
              <a:t>sandbox=</a:t>
            </a:r>
          </a:p>
          <a:p>
            <a:pPr algn="ctr"/>
            <a:r>
              <a:rPr lang="nl-BE" sz="2800" dirty="0">
                <a:latin typeface="Code New Roman" panose="020B0609020204030204" pitchFamily="49" charset="0"/>
                <a:cs typeface="Code New Roman" panose="020B0609020204030204" pitchFamily="49" charset="0"/>
              </a:rPr>
              <a:t>"pointer-</a:t>
            </a:r>
            <a:r>
              <a:rPr lang="nl-BE" sz="2800" dirty="0" err="1">
                <a:latin typeface="Code New Roman" panose="020B0609020204030204" pitchFamily="49" charset="0"/>
                <a:cs typeface="Code New Roman" panose="020B0609020204030204" pitchFamily="49" charset="0"/>
              </a:rPr>
              <a:t>lock</a:t>
            </a:r>
            <a:r>
              <a:rPr lang="nl-BE" sz="2800" dirty="0">
                <a:latin typeface="Code New Roman" panose="020B0609020204030204" pitchFamily="49" charset="0"/>
                <a:cs typeface="Code New Roman" panose="020B0609020204030204" pitchFamily="49" charset="0"/>
              </a:rPr>
              <a:t>"</a:t>
            </a:r>
          </a:p>
        </p:txBody>
      </p:sp>
      <p:sp>
        <p:nvSpPr>
          <p:cNvPr id="23" name="Rechthoek 22"/>
          <p:cNvSpPr/>
          <p:nvPr/>
        </p:nvSpPr>
        <p:spPr>
          <a:xfrm>
            <a:off x="1436914" y="2776786"/>
            <a:ext cx="3348122" cy="123997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a:latin typeface="Code New Roman" panose="020B0609020204030204" pitchFamily="49" charset="0"/>
                <a:cs typeface="Code New Roman" panose="020B0609020204030204" pitchFamily="49" charset="0"/>
              </a:rPr>
              <a:t>sandbox=</a:t>
            </a:r>
          </a:p>
          <a:p>
            <a:pPr algn="ctr"/>
            <a:r>
              <a:rPr lang="nl-BE" sz="2800" dirty="0">
                <a:latin typeface="Code New Roman" panose="020B0609020204030204" pitchFamily="49" charset="0"/>
                <a:cs typeface="Code New Roman" panose="020B0609020204030204" pitchFamily="49" charset="0"/>
              </a:rPr>
              <a:t>"</a:t>
            </a:r>
            <a:r>
              <a:rPr lang="nl-BE" sz="2800" dirty="0" err="1">
                <a:latin typeface="Code New Roman" panose="020B0609020204030204" pitchFamily="49" charset="0"/>
                <a:cs typeface="Code New Roman" panose="020B0609020204030204" pitchFamily="49" charset="0"/>
              </a:rPr>
              <a:t>same-origin</a:t>
            </a:r>
            <a:r>
              <a:rPr lang="nl-BE" sz="2800" dirty="0">
                <a:latin typeface="Code New Roman" panose="020B0609020204030204" pitchFamily="49" charset="0"/>
                <a:cs typeface="Code New Roman" panose="020B0609020204030204" pitchFamily="49" charset="0"/>
              </a:rPr>
              <a:t>"</a:t>
            </a:r>
          </a:p>
        </p:txBody>
      </p:sp>
      <p:sp>
        <p:nvSpPr>
          <p:cNvPr id="24" name="Rechthoek 23"/>
          <p:cNvSpPr/>
          <p:nvPr/>
        </p:nvSpPr>
        <p:spPr>
          <a:xfrm>
            <a:off x="1436914" y="4110635"/>
            <a:ext cx="3348122" cy="123997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sandbox</a:t>
            </a:r>
            <a:endParaRPr lang="nl-BE" sz="2800" dirty="0">
              <a:latin typeface="Code New Roman" panose="020B0609020204030204" pitchFamily="49" charset="0"/>
              <a:cs typeface="Code New Roman" panose="020B0609020204030204" pitchFamily="49" charset="0"/>
            </a:endParaRPr>
          </a:p>
        </p:txBody>
      </p:sp>
      <p:sp>
        <p:nvSpPr>
          <p:cNvPr id="26" name="Rechthoek 25"/>
          <p:cNvSpPr/>
          <p:nvPr/>
        </p:nvSpPr>
        <p:spPr>
          <a:xfrm>
            <a:off x="4886325" y="1471613"/>
            <a:ext cx="7155421" cy="121129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8" name="Rechthoek 27"/>
          <p:cNvSpPr/>
          <p:nvPr/>
        </p:nvSpPr>
        <p:spPr>
          <a:xfrm>
            <a:off x="4886325" y="2805462"/>
            <a:ext cx="7155421" cy="121129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9" name="Rechthoek 28"/>
          <p:cNvSpPr/>
          <p:nvPr/>
        </p:nvSpPr>
        <p:spPr>
          <a:xfrm>
            <a:off x="4886324" y="4139311"/>
            <a:ext cx="7155421" cy="1211297"/>
          </a:xfrm>
          <a:prstGeom prst="rect">
            <a:avLst/>
          </a:prstGeom>
          <a:ln w="57150">
            <a:solidFill>
              <a:schemeClr val="accent6"/>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dirty="0"/>
          </a:p>
        </p:txBody>
      </p:sp>
      <p:sp>
        <p:nvSpPr>
          <p:cNvPr id="22" name="Rechthoek 21"/>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73</a:t>
            </a:r>
            <a:endParaRPr lang="nl-BE" dirty="0">
              <a:solidFill>
                <a:schemeClr val="accent2">
                  <a:lumMod val="75000"/>
                </a:schemeClr>
              </a:solidFill>
            </a:endParaRPr>
          </a:p>
        </p:txBody>
      </p:sp>
      <p:sp>
        <p:nvSpPr>
          <p:cNvPr id="27" name="Gelijkbenige driehoek 26">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31" name="Gelijkbenige driehoek 30">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32"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34" name="Afbeelding 3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32368" y="1348483"/>
            <a:ext cx="952489" cy="933857"/>
          </a:xfrm>
          <a:prstGeom prst="rect">
            <a:avLst/>
          </a:prstGeom>
        </p:spPr>
      </p:pic>
    </p:spTree>
    <p:extLst>
      <p:ext uri="{BB962C8B-B14F-4D97-AF65-F5344CB8AC3E}">
        <p14:creationId xmlns:p14="http://schemas.microsoft.com/office/powerpoint/2010/main" val="41030864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6.5 Een afbeelding als menu</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74</a:t>
            </a:r>
            <a:endParaRPr lang="nl-BE" dirty="0">
              <a:solidFill>
                <a:schemeClr val="accent2">
                  <a:lumMod val="75000"/>
                </a:schemeClr>
              </a:solidFill>
            </a:endParaRPr>
          </a:p>
        </p:txBody>
      </p:sp>
      <p:sp>
        <p:nvSpPr>
          <p:cNvPr id="15" name="Tekstvak 14"/>
          <p:cNvSpPr txBox="1"/>
          <p:nvPr/>
        </p:nvSpPr>
        <p:spPr>
          <a:xfrm>
            <a:off x="1335249" y="692664"/>
            <a:ext cx="10834285" cy="3016210"/>
          </a:xfrm>
          <a:prstGeom prst="rect">
            <a:avLst/>
          </a:prstGeom>
          <a:noFill/>
        </p:spPr>
        <p:txBody>
          <a:bodyPr wrap="square" rtlCol="0">
            <a:spAutoFit/>
          </a:bodyPr>
          <a:lstStyle/>
          <a:p>
            <a:r>
              <a:rPr lang="nl-BE" sz="19000" dirty="0" smtClean="0">
                <a:solidFill>
                  <a:schemeClr val="accent6"/>
                </a:solidFill>
                <a:latin typeface="Code New Roman" panose="020B0609020204030204" pitchFamily="49" charset="0"/>
                <a:cs typeface="Code New Roman" panose="020B0609020204030204" pitchFamily="49" charset="0"/>
              </a:rPr>
              <a:t>imagemap</a:t>
            </a:r>
            <a:endParaRPr lang="nl-BE" sz="19000" dirty="0">
              <a:solidFill>
                <a:schemeClr val="accent6"/>
              </a:solidFill>
              <a:latin typeface="Code New Roman" panose="020B0609020204030204" pitchFamily="49" charset="0"/>
              <a:cs typeface="Code New Roman" panose="020B0609020204030204" pitchFamily="49" charset="0"/>
            </a:endParaRPr>
          </a:p>
        </p:txBody>
      </p:sp>
      <p:pic>
        <p:nvPicPr>
          <p:cNvPr id="3" name="Afbeelding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39909" y="3713942"/>
            <a:ext cx="9224963" cy="2882801"/>
          </a:xfrm>
          <a:prstGeom prst="rect">
            <a:avLst/>
          </a:prstGeom>
        </p:spPr>
      </p:pic>
      <p:pic>
        <p:nvPicPr>
          <p:cNvPr id="5124" name="Picture 4" descr="Afbeeldingsresultaat voor click"/>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71750" y="4827158"/>
            <a:ext cx="1882734" cy="1882734"/>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4" descr="Afbeeldingsresultaat voor click"/>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869656" y="4787153"/>
            <a:ext cx="1882734" cy="1882734"/>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4" descr="Afbeeldingsresultaat voor click"/>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53250" y="4827158"/>
            <a:ext cx="1882734" cy="1882734"/>
          </a:xfrm>
          <a:prstGeom prst="rect">
            <a:avLst/>
          </a:prstGeom>
          <a:noFill/>
          <a:extLst>
            <a:ext uri="{909E8E84-426E-40DD-AFC4-6F175D3DCCD1}">
              <a14:hiddenFill xmlns:a14="http://schemas.microsoft.com/office/drawing/2010/main">
                <a:solidFill>
                  <a:srgbClr val="FFFFFF"/>
                </a:solidFill>
              </a14:hiddenFill>
            </a:ext>
          </a:extLst>
        </p:spPr>
      </p:pic>
      <p:sp>
        <p:nvSpPr>
          <p:cNvPr id="21" name="Gelijkbenige driehoek 20">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3" name="Gelijkbenige driehoek 22">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4" name="Tijdelijke aanduiding voor inhoud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5" name="Afbeelding 24"/>
          <p:cNvPicPr/>
          <p:nvPr/>
        </p:nvPicPr>
        <p:blipFill>
          <a:blip r:embed="rId6" cstate="print">
            <a:duotone>
              <a:prstClr val="black"/>
              <a:schemeClr val="accent4">
                <a:tint val="45000"/>
                <a:satMod val="400000"/>
              </a:schemeClr>
            </a:duotone>
            <a:extLst>
              <a:ext uri="{BEBA8EAE-BF5A-486C-A8C5-ECC9F3942E4B}">
                <a14:imgProps xmlns:a14="http://schemas.microsoft.com/office/drawing/2010/main">
                  <a14:imgLayer r:embed="rId7">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37771560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1000"/>
                                  </p:stCondLst>
                                  <p:childTnLst>
                                    <p:set>
                                      <p:cBhvr>
                                        <p:cTn id="6" dur="1" fill="hold">
                                          <p:stCondLst>
                                            <p:cond delay="0"/>
                                          </p:stCondLst>
                                        </p:cTn>
                                        <p:tgtEl>
                                          <p:spTgt spid="5124"/>
                                        </p:tgtEl>
                                        <p:attrNameLst>
                                          <p:attrName>style.visibility</p:attrName>
                                        </p:attrNameLst>
                                      </p:cBhvr>
                                      <p:to>
                                        <p:strVal val="visible"/>
                                      </p:to>
                                    </p:set>
                                    <p:animEffect transition="in" filter="fade">
                                      <p:cBhvr>
                                        <p:cTn id="7" dur="750"/>
                                        <p:tgtEl>
                                          <p:spTgt spid="5124"/>
                                        </p:tgtEl>
                                      </p:cBhvr>
                                    </p:animEffect>
                                  </p:childTnLst>
                                </p:cTn>
                              </p:par>
                            </p:childTnLst>
                          </p:cTn>
                        </p:par>
                        <p:par>
                          <p:cTn id="8" fill="hold">
                            <p:stCondLst>
                              <p:cond delay="1750"/>
                            </p:stCondLst>
                            <p:childTnLst>
                              <p:par>
                                <p:cTn id="9" presetID="10" presetClass="entr" presetSubtype="0" fill="hold" nodeType="afterEffect">
                                  <p:stCondLst>
                                    <p:cond delay="1000"/>
                                  </p:stCondLst>
                                  <p:childTnLst>
                                    <p:set>
                                      <p:cBhvr>
                                        <p:cTn id="10" dur="1" fill="hold">
                                          <p:stCondLst>
                                            <p:cond delay="0"/>
                                          </p:stCondLst>
                                        </p:cTn>
                                        <p:tgtEl>
                                          <p:spTgt spid="19"/>
                                        </p:tgtEl>
                                        <p:attrNameLst>
                                          <p:attrName>style.visibility</p:attrName>
                                        </p:attrNameLst>
                                      </p:cBhvr>
                                      <p:to>
                                        <p:strVal val="visible"/>
                                      </p:to>
                                    </p:set>
                                    <p:animEffect transition="in" filter="fade">
                                      <p:cBhvr>
                                        <p:cTn id="11" dur="750"/>
                                        <p:tgtEl>
                                          <p:spTgt spid="19"/>
                                        </p:tgtEl>
                                      </p:cBhvr>
                                    </p:animEffect>
                                  </p:childTnLst>
                                </p:cTn>
                              </p:par>
                            </p:childTnLst>
                          </p:cTn>
                        </p:par>
                        <p:par>
                          <p:cTn id="12" fill="hold">
                            <p:stCondLst>
                              <p:cond delay="3500"/>
                            </p:stCondLst>
                            <p:childTnLst>
                              <p:par>
                                <p:cTn id="13" presetID="10" presetClass="entr" presetSubtype="0" fill="hold" nodeType="afterEffect">
                                  <p:stCondLst>
                                    <p:cond delay="1000"/>
                                  </p:stCondLst>
                                  <p:childTnLst>
                                    <p:set>
                                      <p:cBhvr>
                                        <p:cTn id="14" dur="1" fill="hold">
                                          <p:stCondLst>
                                            <p:cond delay="0"/>
                                          </p:stCondLst>
                                        </p:cTn>
                                        <p:tgtEl>
                                          <p:spTgt spid="20"/>
                                        </p:tgtEl>
                                        <p:attrNameLst>
                                          <p:attrName>style.visibility</p:attrName>
                                        </p:attrNameLst>
                                      </p:cBhvr>
                                      <p:to>
                                        <p:strVal val="visible"/>
                                      </p:to>
                                    </p:set>
                                    <p:animEffect transition="in" filter="fade">
                                      <p:cBhvr>
                                        <p:cTn id="15" dur="75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Afbeeldingsresultaat voor spid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30043" y="971578"/>
            <a:ext cx="11444698" cy="5738314"/>
          </a:xfrm>
          <a:prstGeom prst="rect">
            <a:avLst/>
          </a:prstGeom>
          <a:noFill/>
          <a:extLst>
            <a:ext uri="{909E8E84-426E-40DD-AFC4-6F175D3DCCD1}">
              <a14:hiddenFill xmlns:a14="http://schemas.microsoft.com/office/drawing/2010/main">
                <a:solidFill>
                  <a:srgbClr val="FFFFFF"/>
                </a:solidFill>
              </a14:hiddenFill>
            </a:ext>
          </a:extLst>
        </p:spPr>
      </p:pic>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6.1 Interne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3"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66</a:t>
            </a:r>
            <a:endParaRPr lang="nl-BE" dirty="0">
              <a:solidFill>
                <a:schemeClr val="accent2">
                  <a:lumMod val="75000"/>
                </a:schemeClr>
              </a:solidFill>
            </a:endParaRPr>
          </a:p>
        </p:txBody>
      </p:sp>
      <p:sp>
        <p:nvSpPr>
          <p:cNvPr id="14" name="Rechthoek 13"/>
          <p:cNvSpPr/>
          <p:nvPr/>
        </p:nvSpPr>
        <p:spPr>
          <a:xfrm>
            <a:off x="5178898" y="5029197"/>
            <a:ext cx="6862847" cy="156690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t>Crawlers</a:t>
            </a:r>
            <a:r>
              <a:rPr lang="nl-BE" sz="2800" dirty="0" smtClean="0"/>
              <a:t> van zoekmachines indexeren webpagina’s door hyperlinks te volgen.</a:t>
            </a:r>
            <a:endParaRPr lang="nl-BE" sz="2800" dirty="0"/>
          </a:p>
        </p:txBody>
      </p:sp>
      <p:sp>
        <p:nvSpPr>
          <p:cNvPr id="17" name="Gelijkbenige driehoek 16">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Gelijkbenige driehoek 17">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9"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0" name="Afbeelding 19"/>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35206128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6.5 Een afbeelding als menu</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74</a:t>
            </a:r>
            <a:endParaRPr lang="nl-BE" dirty="0">
              <a:solidFill>
                <a:schemeClr val="accent2">
                  <a:lumMod val="75000"/>
                </a:schemeClr>
              </a:solidFill>
            </a:endParaRPr>
          </a:p>
        </p:txBody>
      </p:sp>
      <p:sp>
        <p:nvSpPr>
          <p:cNvPr id="18" name="Rechthoek 17"/>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stap8 </a:t>
            </a:r>
            <a:endParaRPr lang="nl-BE" dirty="0">
              <a:solidFill>
                <a:schemeClr val="accent2">
                  <a:lumMod val="75000"/>
                </a:schemeClr>
              </a:solidFill>
            </a:endParaRPr>
          </a:p>
        </p:txBody>
      </p:sp>
      <p:sp>
        <p:nvSpPr>
          <p:cNvPr id="22" name="Tekstvak 21"/>
          <p:cNvSpPr txBox="1"/>
          <p:nvPr/>
        </p:nvSpPr>
        <p:spPr>
          <a:xfrm>
            <a:off x="1645516" y="1608920"/>
            <a:ext cx="10396229" cy="4585871"/>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Kopieer </a:t>
            </a:r>
            <a:r>
              <a:rPr lang="nl-BE" sz="2800" dirty="0"/>
              <a:t>het bestand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 naar de map </a:t>
            </a:r>
            <a:r>
              <a:rPr lang="nl-BE" sz="2800" dirty="0">
                <a:solidFill>
                  <a:schemeClr val="accent6"/>
                </a:solidFill>
                <a:latin typeface="Code New Roman" panose="020B0609020204030204" pitchFamily="49" charset="0"/>
                <a:cs typeface="Code New Roman" panose="020B0609020204030204" pitchFamily="49" charset="0"/>
              </a:rPr>
              <a:t>pages</a:t>
            </a:r>
            <a:r>
              <a:rPr lang="nl-BE" sz="2800" dirty="0"/>
              <a:t> en geef het bestand een nieuwe naam: </a:t>
            </a:r>
            <a:r>
              <a:rPr lang="nl-BE" sz="2800" dirty="0">
                <a:solidFill>
                  <a:schemeClr val="accent6"/>
                </a:solidFill>
                <a:latin typeface="Code New Roman" panose="020B0609020204030204" pitchFamily="49" charset="0"/>
                <a:cs typeface="Code New Roman" panose="020B0609020204030204" pitchFamily="49" charset="0"/>
              </a:rPr>
              <a:t>biografie.html</a:t>
            </a:r>
            <a:r>
              <a:rPr lang="nl-BE" sz="2800" dirty="0"/>
              <a:t>.</a:t>
            </a:r>
          </a:p>
          <a:p>
            <a:pPr marL="514350" indent="-514350">
              <a:spcBef>
                <a:spcPts val="1200"/>
              </a:spcBef>
              <a:buClr>
                <a:schemeClr val="accent6"/>
              </a:buClr>
              <a:buFont typeface="Wingdings 3" panose="05040102010807070707" pitchFamily="18" charset="2"/>
              <a:buChar char=""/>
            </a:pPr>
            <a:r>
              <a:rPr lang="nl-BE" sz="2800" dirty="0" smtClean="0"/>
              <a:t>Pas </a:t>
            </a:r>
            <a:r>
              <a:rPr lang="nl-BE" sz="2800" dirty="0"/>
              <a:t>in de andere pagina’s de hyperlinks naar de biografie aan. Pas ook de hyperlinks in de biografie-pagina aan – de </a:t>
            </a:r>
            <a:r>
              <a:rPr lang="nl-BE" sz="2800" dirty="0" err="1"/>
              <a:t>mapverwijzing</a:t>
            </a:r>
            <a:r>
              <a:rPr lang="nl-BE" sz="2800" dirty="0"/>
              <a:t> klopt immers niet meer.</a:t>
            </a:r>
          </a:p>
          <a:p>
            <a:pPr marL="514350" indent="-514350">
              <a:spcBef>
                <a:spcPts val="1200"/>
              </a:spcBef>
              <a:buClr>
                <a:schemeClr val="accent6"/>
              </a:buClr>
              <a:buFont typeface="Wingdings 3" panose="05040102010807070707" pitchFamily="18" charset="2"/>
              <a:buChar char=""/>
            </a:pPr>
            <a:r>
              <a:rPr lang="nl-BE" sz="2800" dirty="0" smtClean="0"/>
              <a:t>Open </a:t>
            </a:r>
            <a:r>
              <a:rPr lang="nl-BE" sz="2800" dirty="0"/>
              <a:t>het bestand </a:t>
            </a:r>
            <a:r>
              <a:rPr lang="nl-BE" sz="2800" dirty="0">
                <a:solidFill>
                  <a:schemeClr val="accent6"/>
                </a:solidFill>
                <a:latin typeface="Code New Roman" panose="020B0609020204030204" pitchFamily="49" charset="0"/>
                <a:cs typeface="Code New Roman" panose="020B0609020204030204" pitchFamily="49" charset="0"/>
              </a:rPr>
              <a:t>index.html </a:t>
            </a:r>
            <a:r>
              <a:rPr lang="nl-BE" sz="2800" dirty="0"/>
              <a:t>in de hoofdmap en verwijder het hele </a:t>
            </a:r>
            <a:r>
              <a:rPr lang="nl-BE" sz="2800" dirty="0" smtClean="0"/>
              <a:t>artikel </a:t>
            </a:r>
            <a:r>
              <a:rPr lang="nl-BE" sz="2800" dirty="0"/>
              <a:t>over de biografie van Agatha Christie</a:t>
            </a:r>
            <a:r>
              <a:rPr lang="nl-BE" sz="2800" dirty="0" smtClean="0"/>
              <a:t>.</a:t>
            </a:r>
          </a:p>
          <a:p>
            <a:pPr marL="514350" indent="-514350">
              <a:spcBef>
                <a:spcPts val="1200"/>
              </a:spcBef>
              <a:buClr>
                <a:schemeClr val="accent6"/>
              </a:buClr>
              <a:buFont typeface="Wingdings 3" panose="05040102010807070707" pitchFamily="18" charset="2"/>
              <a:buChar char=""/>
            </a:pPr>
            <a:endParaRPr lang="nl-BE" sz="2800" dirty="0" smtClean="0"/>
          </a:p>
          <a:p>
            <a:pPr algn="r">
              <a:spcBef>
                <a:spcPts val="1200"/>
              </a:spcBef>
              <a:buClr>
                <a:schemeClr val="accent6"/>
              </a:buClr>
            </a:pPr>
            <a:r>
              <a:rPr lang="nl-BE" sz="2800" dirty="0" smtClean="0"/>
              <a:t>../..</a:t>
            </a:r>
          </a:p>
        </p:txBody>
      </p:sp>
      <p:sp>
        <p:nvSpPr>
          <p:cNvPr id="23" name="Gelijkbenige driehoek 22">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4" name="Gelijkbenige driehoek 23">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5"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6" name="Afbeelding 25"/>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12065908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6.5 Een afbeelding als menu</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74</a:t>
            </a:r>
            <a:endParaRPr lang="nl-BE" dirty="0">
              <a:solidFill>
                <a:schemeClr val="accent2">
                  <a:lumMod val="75000"/>
                </a:schemeClr>
              </a:solidFill>
            </a:endParaRPr>
          </a:p>
        </p:txBody>
      </p:sp>
      <p:sp>
        <p:nvSpPr>
          <p:cNvPr id="18" name="Rechthoek 17"/>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stap8 </a:t>
            </a:r>
            <a:endParaRPr lang="nl-BE" dirty="0">
              <a:solidFill>
                <a:schemeClr val="accent2">
                  <a:lumMod val="75000"/>
                </a:schemeClr>
              </a:solidFill>
            </a:endParaRPr>
          </a:p>
        </p:txBody>
      </p:sp>
      <p:sp>
        <p:nvSpPr>
          <p:cNvPr id="22" name="Tekstvak 21"/>
          <p:cNvSpPr txBox="1"/>
          <p:nvPr/>
        </p:nvSpPr>
        <p:spPr>
          <a:xfrm>
            <a:off x="1645516" y="1608920"/>
            <a:ext cx="10396229"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Maak </a:t>
            </a:r>
            <a:r>
              <a:rPr lang="nl-BE" sz="2800" dirty="0"/>
              <a:t>een </a:t>
            </a:r>
            <a:r>
              <a:rPr lang="nl-BE" sz="2800" dirty="0">
                <a:solidFill>
                  <a:schemeClr val="accent6"/>
                </a:solidFill>
                <a:latin typeface="Code New Roman" panose="020B0609020204030204" pitchFamily="49" charset="0"/>
                <a:cs typeface="Code New Roman" panose="020B0609020204030204" pitchFamily="49" charset="0"/>
              </a:rPr>
              <a:t>&lt;</a:t>
            </a:r>
            <a:r>
              <a:rPr lang="nl-BE" sz="2800" dirty="0" err="1">
                <a:solidFill>
                  <a:schemeClr val="accent6"/>
                </a:solidFill>
                <a:latin typeface="Code New Roman" panose="020B0609020204030204" pitchFamily="49" charset="0"/>
                <a:cs typeface="Code New Roman" panose="020B0609020204030204" pitchFamily="49" charset="0"/>
              </a:rPr>
              <a:t>figure</a:t>
            </a:r>
            <a:r>
              <a:rPr lang="nl-BE" sz="2800" dirty="0">
                <a:solidFill>
                  <a:schemeClr val="accent6"/>
                </a:solidFill>
                <a:latin typeface="Code New Roman" panose="020B0609020204030204" pitchFamily="49" charset="0"/>
                <a:cs typeface="Code New Roman" panose="020B0609020204030204" pitchFamily="49" charset="0"/>
              </a:rPr>
              <a:t>&gt;</a:t>
            </a:r>
            <a:r>
              <a:rPr lang="nl-BE" sz="2800" dirty="0"/>
              <a:t>-element aan en plaats daarin de </a:t>
            </a:r>
            <a:r>
              <a:rPr lang="nl-BE" sz="2800" dirty="0" smtClean="0"/>
              <a:t>afbeelding </a:t>
            </a:r>
            <a:r>
              <a:rPr lang="nl-BE" sz="2800" dirty="0" smtClean="0">
                <a:solidFill>
                  <a:schemeClr val="accent6"/>
                </a:solidFill>
                <a:latin typeface="Code New Roman" panose="020B0609020204030204" pitchFamily="49" charset="0"/>
                <a:cs typeface="Code New Roman" panose="020B0609020204030204" pitchFamily="49" charset="0"/>
              </a:rPr>
              <a:t>opening.jpg</a:t>
            </a:r>
            <a:r>
              <a:rPr lang="nl-BE" sz="2800" dirty="0" smtClean="0"/>
              <a:t> </a:t>
            </a:r>
            <a:r>
              <a:rPr lang="nl-BE" sz="2800" dirty="0"/>
              <a:t>die je in de map plaatjes vindt</a:t>
            </a:r>
            <a:r>
              <a:rPr lang="nl-BE" sz="2800" dirty="0" smtClean="0"/>
              <a:t>.</a:t>
            </a:r>
          </a:p>
        </p:txBody>
      </p:sp>
      <p:graphicFrame>
        <p:nvGraphicFramePr>
          <p:cNvPr id="15" name="Tabel 14"/>
          <p:cNvGraphicFramePr>
            <a:graphicFrameLocks noGrp="1"/>
          </p:cNvGraphicFramePr>
          <p:nvPr>
            <p:extLst>
              <p:ext uri="{D42A27DB-BD31-4B8C-83A1-F6EECF244321}">
                <p14:modId xmlns:p14="http://schemas.microsoft.com/office/powerpoint/2010/main" val="2692359861"/>
              </p:ext>
            </p:extLst>
          </p:nvPr>
        </p:nvGraphicFramePr>
        <p:xfrm>
          <a:off x="2234125" y="2884060"/>
          <a:ext cx="9807620" cy="2194560"/>
        </p:xfrm>
        <a:graphic>
          <a:graphicData uri="http://schemas.openxmlformats.org/drawingml/2006/table">
            <a:tbl>
              <a:tblPr firstRow="1" firstCol="1" bandRow="1">
                <a:tableStyleId>{5C22544A-7EE6-4342-B048-85BDC9FD1C3A}</a:tableStyleId>
              </a:tblPr>
              <a:tblGrid>
                <a:gridCol w="680525">
                  <a:extLst>
                    <a:ext uri="{9D8B030D-6E8A-4147-A177-3AD203B41FA5}">
                      <a16:colId xmlns:a16="http://schemas.microsoft.com/office/drawing/2014/main" val="2855085912"/>
                    </a:ext>
                  </a:extLst>
                </a:gridCol>
                <a:gridCol w="9127095">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23</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24</a:t>
                      </a:r>
                    </a:p>
                    <a:p>
                      <a:pPr algn="r">
                        <a:lnSpc>
                          <a:spcPct val="100000"/>
                        </a:lnSpc>
                        <a:spcAft>
                          <a:spcPts val="0"/>
                        </a:spcAft>
                      </a:pPr>
                      <a:endPar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25</a:t>
                      </a:r>
                    </a:p>
                    <a:p>
                      <a:pPr algn="r">
                        <a:lnSpc>
                          <a:spcPct val="100000"/>
                        </a:lnSpc>
                        <a:spcAft>
                          <a:spcPts val="0"/>
                        </a:spcAft>
                      </a:pPr>
                      <a:endPar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26</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it-IT" sz="2400" b="0" dirty="0" smtClean="0">
                          <a:solidFill>
                            <a:schemeClr val="accent6"/>
                          </a:solidFill>
                          <a:effectLst/>
                          <a:latin typeface="Code New Roman" panose="020B0609020204030204" pitchFamily="49" charset="0"/>
                          <a:cs typeface="Code New Roman" panose="020B0609020204030204" pitchFamily="49" charset="0"/>
                        </a:rPr>
                        <a:t>&lt;figure&gt;</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&lt;img src="plaatjes/opening.jpg" alt="imagemap"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usemap="#opening"&gt;</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&lt;figcaption&gt;&lt;p&gt;</a:t>
                      </a:r>
                      <a:r>
                        <a:rPr lang="it-IT" sz="2400" b="0" dirty="0" smtClean="0">
                          <a:solidFill>
                            <a:schemeClr val="tx1"/>
                          </a:solidFill>
                          <a:effectLst/>
                          <a:latin typeface="Code New Roman" panose="020B0609020204030204" pitchFamily="49" charset="0"/>
                          <a:cs typeface="Code New Roman" panose="020B0609020204030204" pitchFamily="49" charset="0"/>
                        </a:rPr>
                        <a:t>Klik op een hoofd om een pagina te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tx1"/>
                          </a:solidFill>
                          <a:effectLst/>
                          <a:latin typeface="Code New Roman" panose="020B0609020204030204" pitchFamily="49" charset="0"/>
                          <a:cs typeface="Code New Roman" panose="020B0609020204030204" pitchFamily="49" charset="0"/>
                        </a:rPr>
                        <a:t>		openen</a:t>
                      </a:r>
                      <a:r>
                        <a:rPr lang="it-IT" sz="2400" b="0" dirty="0" smtClean="0">
                          <a:solidFill>
                            <a:schemeClr val="accent6"/>
                          </a:solidFill>
                          <a:effectLst/>
                          <a:latin typeface="Code New Roman" panose="020B0609020204030204" pitchFamily="49" charset="0"/>
                          <a:cs typeface="Code New Roman" panose="020B0609020204030204" pitchFamily="49" charset="0"/>
                        </a:rPr>
                        <a:t>&lt;/p&gt;&lt;/figcaption&gt;</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&lt;/figure&gt;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6" name="Tekstvak 15"/>
          <p:cNvSpPr txBox="1"/>
          <p:nvPr/>
        </p:nvSpPr>
        <p:spPr>
          <a:xfrm>
            <a:off x="1554277" y="5399653"/>
            <a:ext cx="10396229"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Pas </a:t>
            </a:r>
            <a:r>
              <a:rPr lang="nl-BE" sz="2800" dirty="0"/>
              <a:t>de opmaak-pagina aan zodat de nieuwe figuur in het geheel van de website past.</a:t>
            </a:r>
            <a:endParaRPr lang="nl-BE" sz="2800" dirty="0" smtClean="0"/>
          </a:p>
        </p:txBody>
      </p:sp>
      <p:sp>
        <p:nvSpPr>
          <p:cNvPr id="19" name="Gelijkbenige driehoek 18">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Gelijkbenige driehoek 1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3"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4" name="Afbeelding 23"/>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20126746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6.5 Een afbeelding als menu</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74</a:t>
            </a:r>
            <a:endParaRPr lang="nl-BE" dirty="0">
              <a:solidFill>
                <a:schemeClr val="accent2">
                  <a:lumMod val="75000"/>
                </a:schemeClr>
              </a:solidFill>
            </a:endParaRPr>
          </a:p>
        </p:txBody>
      </p:sp>
      <p:pic>
        <p:nvPicPr>
          <p:cNvPr id="3" name="Afbeelding 2"/>
          <p:cNvPicPr>
            <a:picLocks noChangeAspect="1"/>
          </p:cNvPicPr>
          <p:nvPr/>
        </p:nvPicPr>
        <p:blipFill>
          <a:blip r:embed="rId3" cstate="print">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463039" y="1723351"/>
            <a:ext cx="10578707" cy="3305846"/>
          </a:xfrm>
          <a:prstGeom prst="rect">
            <a:avLst/>
          </a:prstGeom>
        </p:spPr>
      </p:pic>
      <p:sp>
        <p:nvSpPr>
          <p:cNvPr id="18" name="Rechthoek 17"/>
          <p:cNvSpPr/>
          <p:nvPr/>
        </p:nvSpPr>
        <p:spPr>
          <a:xfrm>
            <a:off x="1845322" y="2265528"/>
            <a:ext cx="2012303" cy="2032149"/>
          </a:xfrm>
          <a:prstGeom prst="rect">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cxnSp>
        <p:nvCxnSpPr>
          <p:cNvPr id="22" name="Rechte verbindingslijn met pijl 21"/>
          <p:cNvCxnSpPr/>
          <p:nvPr/>
        </p:nvCxnSpPr>
        <p:spPr>
          <a:xfrm flipH="1">
            <a:off x="2851473" y="4317066"/>
            <a:ext cx="2890" cy="1352213"/>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30" name="Tekstvak 29"/>
          <p:cNvSpPr txBox="1"/>
          <p:nvPr/>
        </p:nvSpPr>
        <p:spPr>
          <a:xfrm>
            <a:off x="2218060" y="5637890"/>
            <a:ext cx="1836556" cy="769441"/>
          </a:xfrm>
          <a:prstGeom prst="rect">
            <a:avLst/>
          </a:prstGeom>
          <a:noFill/>
        </p:spPr>
        <p:txBody>
          <a:bodyPr wrap="square" rtlCol="0">
            <a:spAutoFit/>
          </a:bodyPr>
          <a:lstStyle/>
          <a:p>
            <a:r>
              <a:rPr lang="nl-BE" sz="4400" dirty="0" err="1" smtClean="0"/>
              <a:t>rect</a:t>
            </a:r>
            <a:endParaRPr lang="nl-BE" sz="4400" dirty="0"/>
          </a:p>
        </p:txBody>
      </p:sp>
      <p:sp>
        <p:nvSpPr>
          <p:cNvPr id="33" name="Ovaal 32"/>
          <p:cNvSpPr/>
          <p:nvPr/>
        </p:nvSpPr>
        <p:spPr>
          <a:xfrm>
            <a:off x="4596543" y="2087061"/>
            <a:ext cx="2012303" cy="2032149"/>
          </a:xfrm>
          <a:prstGeom prst="ellipse">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cxnSp>
        <p:nvCxnSpPr>
          <p:cNvPr id="34" name="Rechte verbindingslijn met pijl 33"/>
          <p:cNvCxnSpPr/>
          <p:nvPr/>
        </p:nvCxnSpPr>
        <p:spPr>
          <a:xfrm>
            <a:off x="5602694" y="4115266"/>
            <a:ext cx="0" cy="1554013"/>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36" name="Regelmatige vijfhoek 35"/>
          <p:cNvSpPr/>
          <p:nvPr/>
        </p:nvSpPr>
        <p:spPr>
          <a:xfrm>
            <a:off x="7123175" y="2055672"/>
            <a:ext cx="2012303" cy="2032149"/>
          </a:xfrm>
          <a:prstGeom prst="pentagon">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cxnSp>
        <p:nvCxnSpPr>
          <p:cNvPr id="37" name="Rechte verbindingslijn met pijl 36"/>
          <p:cNvCxnSpPr/>
          <p:nvPr/>
        </p:nvCxnSpPr>
        <p:spPr>
          <a:xfrm>
            <a:off x="8129326" y="4083877"/>
            <a:ext cx="0" cy="1554013"/>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38" name="Tekstvak 37"/>
          <p:cNvSpPr txBox="1"/>
          <p:nvPr/>
        </p:nvSpPr>
        <p:spPr>
          <a:xfrm>
            <a:off x="4772290" y="5637889"/>
            <a:ext cx="1836556" cy="769441"/>
          </a:xfrm>
          <a:prstGeom prst="rect">
            <a:avLst/>
          </a:prstGeom>
          <a:noFill/>
        </p:spPr>
        <p:txBody>
          <a:bodyPr wrap="square" rtlCol="0">
            <a:spAutoFit/>
          </a:bodyPr>
          <a:lstStyle/>
          <a:p>
            <a:r>
              <a:rPr lang="nl-BE" sz="4400" dirty="0" err="1" smtClean="0"/>
              <a:t>circle</a:t>
            </a:r>
            <a:endParaRPr lang="nl-BE" sz="4400" dirty="0"/>
          </a:p>
        </p:txBody>
      </p:sp>
      <p:sp>
        <p:nvSpPr>
          <p:cNvPr id="39" name="Tekstvak 38"/>
          <p:cNvSpPr txBox="1"/>
          <p:nvPr/>
        </p:nvSpPr>
        <p:spPr>
          <a:xfrm>
            <a:off x="7439250" y="5637888"/>
            <a:ext cx="1836556" cy="769441"/>
          </a:xfrm>
          <a:prstGeom prst="rect">
            <a:avLst/>
          </a:prstGeom>
          <a:noFill/>
        </p:spPr>
        <p:txBody>
          <a:bodyPr wrap="square" rtlCol="0">
            <a:spAutoFit/>
          </a:bodyPr>
          <a:lstStyle/>
          <a:p>
            <a:r>
              <a:rPr lang="nl-BE" sz="4400" dirty="0" smtClean="0"/>
              <a:t>poly</a:t>
            </a:r>
            <a:endParaRPr lang="nl-BE" sz="4400" dirty="0"/>
          </a:p>
        </p:txBody>
      </p:sp>
      <p:sp>
        <p:nvSpPr>
          <p:cNvPr id="41" name="Gelijkbenige driehoek 40">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42" name="Gelijkbenige driehoek 41">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43"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44" name="Afbeelding 43"/>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1542429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kstvak 41"/>
          <p:cNvSpPr txBox="1"/>
          <p:nvPr/>
        </p:nvSpPr>
        <p:spPr>
          <a:xfrm>
            <a:off x="4614273" y="5637889"/>
            <a:ext cx="7659303" cy="769441"/>
          </a:xfrm>
          <a:prstGeom prst="rect">
            <a:avLst/>
          </a:prstGeom>
          <a:noFill/>
        </p:spPr>
        <p:txBody>
          <a:bodyPr wrap="square" rtlCol="0">
            <a:spAutoFit/>
          </a:bodyPr>
          <a:lstStyle/>
          <a:p>
            <a:r>
              <a:rPr lang="nl-BE" sz="4400" dirty="0" err="1" smtClean="0">
                <a:solidFill>
                  <a:schemeClr val="accent6"/>
                </a:solidFill>
                <a:latin typeface="Code New Roman" panose="020B0609020204030204" pitchFamily="49" charset="0"/>
                <a:cs typeface="Code New Roman" panose="020B0609020204030204" pitchFamily="49" charset="0"/>
              </a:rPr>
              <a:t>coords</a:t>
            </a:r>
            <a:r>
              <a:rPr lang="nl-BE" sz="4400" dirty="0" smtClean="0">
                <a:solidFill>
                  <a:schemeClr val="accent6"/>
                </a:solidFill>
                <a:latin typeface="Code New Roman" panose="020B0609020204030204" pitchFamily="49" charset="0"/>
                <a:cs typeface="Code New Roman" panose="020B0609020204030204" pitchFamily="49" charset="0"/>
              </a:rPr>
              <a:t>=“               ”</a:t>
            </a:r>
            <a:endParaRPr lang="nl-BE" sz="4400" dirty="0">
              <a:solidFill>
                <a:schemeClr val="accent6"/>
              </a:solidFill>
              <a:latin typeface="Code New Roman" panose="020B0609020204030204" pitchFamily="49" charset="0"/>
              <a:cs typeface="Code New Roman" panose="020B0609020204030204" pitchFamily="49" charset="0"/>
            </a:endParaRPr>
          </a:p>
        </p:txBody>
      </p:sp>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6.5 Een afbeelding als menu</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75</a:t>
            </a:r>
            <a:endParaRPr lang="nl-BE" dirty="0">
              <a:solidFill>
                <a:schemeClr val="accent2">
                  <a:lumMod val="75000"/>
                </a:schemeClr>
              </a:solidFill>
            </a:endParaRPr>
          </a:p>
        </p:txBody>
      </p:sp>
      <p:pic>
        <p:nvPicPr>
          <p:cNvPr id="3" name="Afbeelding 2"/>
          <p:cNvPicPr>
            <a:picLocks noChangeAspect="1"/>
          </p:cNvPicPr>
          <p:nvPr/>
        </p:nvPicPr>
        <p:blipFill>
          <a:blip r:embed="rId3" cstate="print">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463039" y="1723351"/>
            <a:ext cx="10578707" cy="3305846"/>
          </a:xfrm>
          <a:prstGeom prst="rect">
            <a:avLst/>
          </a:prstGeom>
        </p:spPr>
      </p:pic>
      <p:sp>
        <p:nvSpPr>
          <p:cNvPr id="18" name="Rechthoek 17"/>
          <p:cNvSpPr/>
          <p:nvPr/>
        </p:nvSpPr>
        <p:spPr>
          <a:xfrm>
            <a:off x="1845322" y="2265528"/>
            <a:ext cx="2012303" cy="2032149"/>
          </a:xfrm>
          <a:prstGeom prst="rect">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30" name="Tekstvak 29"/>
          <p:cNvSpPr txBox="1"/>
          <p:nvPr/>
        </p:nvSpPr>
        <p:spPr>
          <a:xfrm>
            <a:off x="2282084" y="5637890"/>
            <a:ext cx="2017200" cy="769441"/>
          </a:xfrm>
          <a:prstGeom prst="rect">
            <a:avLst/>
          </a:prstGeom>
          <a:noFill/>
        </p:spPr>
        <p:txBody>
          <a:bodyPr wrap="square" rtlCol="0">
            <a:spAutoFit/>
          </a:bodyPr>
          <a:lstStyle/>
          <a:p>
            <a:r>
              <a:rPr lang="nl-BE" sz="4400" dirty="0" err="1" smtClean="0"/>
              <a:t>rect</a:t>
            </a:r>
            <a:r>
              <a:rPr lang="nl-BE" sz="4400" dirty="0" smtClean="0"/>
              <a:t>	</a:t>
            </a:r>
            <a:endParaRPr lang="nl-BE" sz="4400" dirty="0"/>
          </a:p>
        </p:txBody>
      </p:sp>
      <p:cxnSp>
        <p:nvCxnSpPr>
          <p:cNvPr id="14" name="Rechte verbindingslijn met pijl 13"/>
          <p:cNvCxnSpPr/>
          <p:nvPr/>
        </p:nvCxnSpPr>
        <p:spPr>
          <a:xfrm>
            <a:off x="1463039" y="2265528"/>
            <a:ext cx="382283" cy="0"/>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9" name="Rechte verbindingslijn met pijl 28"/>
          <p:cNvCxnSpPr/>
          <p:nvPr/>
        </p:nvCxnSpPr>
        <p:spPr>
          <a:xfrm flipH="1">
            <a:off x="4002151" y="1729357"/>
            <a:ext cx="3031" cy="2568320"/>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3" name="Tekstvak 32"/>
          <p:cNvSpPr txBox="1"/>
          <p:nvPr/>
        </p:nvSpPr>
        <p:spPr>
          <a:xfrm>
            <a:off x="1405490" y="2294093"/>
            <a:ext cx="607453" cy="400110"/>
          </a:xfrm>
          <a:prstGeom prst="rect">
            <a:avLst/>
          </a:prstGeom>
          <a:noFill/>
        </p:spPr>
        <p:txBody>
          <a:bodyPr wrap="square" rtlCol="0">
            <a:spAutoFit/>
          </a:bodyPr>
          <a:lstStyle/>
          <a:p>
            <a:r>
              <a:rPr lang="nl-BE" sz="2000" dirty="0" smtClean="0">
                <a:solidFill>
                  <a:schemeClr val="bg1"/>
                </a:solidFill>
              </a:rPr>
              <a:t>38</a:t>
            </a:r>
            <a:endParaRPr lang="nl-BE" sz="2000" dirty="0">
              <a:solidFill>
                <a:schemeClr val="bg1"/>
              </a:solidFill>
            </a:endParaRPr>
          </a:p>
        </p:txBody>
      </p:sp>
      <p:sp>
        <p:nvSpPr>
          <p:cNvPr id="34" name="Tekstvak 33"/>
          <p:cNvSpPr txBox="1"/>
          <p:nvPr/>
        </p:nvSpPr>
        <p:spPr>
          <a:xfrm>
            <a:off x="1433320" y="1751916"/>
            <a:ext cx="607453" cy="400110"/>
          </a:xfrm>
          <a:prstGeom prst="rect">
            <a:avLst/>
          </a:prstGeom>
          <a:noFill/>
        </p:spPr>
        <p:txBody>
          <a:bodyPr wrap="square" rtlCol="0">
            <a:spAutoFit/>
          </a:bodyPr>
          <a:lstStyle/>
          <a:p>
            <a:r>
              <a:rPr lang="nl-BE" sz="2000" dirty="0" smtClean="0">
                <a:solidFill>
                  <a:schemeClr val="bg1"/>
                </a:solidFill>
              </a:rPr>
              <a:t>44</a:t>
            </a:r>
            <a:endParaRPr lang="nl-BE" sz="2000" dirty="0">
              <a:solidFill>
                <a:schemeClr val="bg1"/>
              </a:solidFill>
            </a:endParaRPr>
          </a:p>
        </p:txBody>
      </p:sp>
      <p:sp>
        <p:nvSpPr>
          <p:cNvPr id="35" name="Tekstvak 34"/>
          <p:cNvSpPr txBox="1"/>
          <p:nvPr/>
        </p:nvSpPr>
        <p:spPr>
          <a:xfrm>
            <a:off x="2297890" y="4343931"/>
            <a:ext cx="607453" cy="400110"/>
          </a:xfrm>
          <a:prstGeom prst="rect">
            <a:avLst/>
          </a:prstGeom>
          <a:noFill/>
        </p:spPr>
        <p:txBody>
          <a:bodyPr wrap="square" rtlCol="0">
            <a:spAutoFit/>
          </a:bodyPr>
          <a:lstStyle/>
          <a:p>
            <a:r>
              <a:rPr lang="nl-BE" sz="2000" dirty="0" smtClean="0">
                <a:solidFill>
                  <a:schemeClr val="bg1"/>
                </a:solidFill>
              </a:rPr>
              <a:t>172</a:t>
            </a:r>
            <a:endParaRPr lang="nl-BE" sz="2000" dirty="0">
              <a:solidFill>
                <a:schemeClr val="bg1"/>
              </a:solidFill>
            </a:endParaRPr>
          </a:p>
        </p:txBody>
      </p:sp>
      <p:sp>
        <p:nvSpPr>
          <p:cNvPr id="36" name="Tekstvak 35"/>
          <p:cNvSpPr txBox="1"/>
          <p:nvPr/>
        </p:nvSpPr>
        <p:spPr>
          <a:xfrm>
            <a:off x="3963908" y="2788424"/>
            <a:ext cx="607453" cy="400110"/>
          </a:xfrm>
          <a:prstGeom prst="rect">
            <a:avLst/>
          </a:prstGeom>
          <a:noFill/>
        </p:spPr>
        <p:txBody>
          <a:bodyPr wrap="square" rtlCol="0">
            <a:spAutoFit/>
          </a:bodyPr>
          <a:lstStyle/>
          <a:p>
            <a:r>
              <a:rPr lang="nl-BE" sz="2000" dirty="0" smtClean="0">
                <a:solidFill>
                  <a:schemeClr val="bg1"/>
                </a:solidFill>
              </a:rPr>
              <a:t>205</a:t>
            </a:r>
            <a:endParaRPr lang="nl-BE" sz="2000" dirty="0">
              <a:solidFill>
                <a:schemeClr val="bg1"/>
              </a:solidFill>
            </a:endParaRPr>
          </a:p>
        </p:txBody>
      </p:sp>
      <p:sp>
        <p:nvSpPr>
          <p:cNvPr id="38" name="Tekstvak 37"/>
          <p:cNvSpPr txBox="1"/>
          <p:nvPr/>
        </p:nvSpPr>
        <p:spPr>
          <a:xfrm>
            <a:off x="7154778" y="5659904"/>
            <a:ext cx="1338973" cy="769441"/>
          </a:xfrm>
          <a:prstGeom prst="rect">
            <a:avLst/>
          </a:prstGeom>
          <a:noFill/>
        </p:spPr>
        <p:txBody>
          <a:bodyPr wrap="square" rtlCol="0">
            <a:spAutoFit/>
          </a:bodyPr>
          <a:lstStyle/>
          <a:p>
            <a:r>
              <a:rPr lang="nl-BE" sz="4400" dirty="0">
                <a:solidFill>
                  <a:schemeClr val="accent6"/>
                </a:solidFill>
                <a:latin typeface="Code New Roman" panose="020B0609020204030204" pitchFamily="49" charset="0"/>
                <a:cs typeface="Code New Roman" panose="020B0609020204030204" pitchFamily="49" charset="0"/>
              </a:rPr>
              <a:t>38, </a:t>
            </a:r>
          </a:p>
        </p:txBody>
      </p:sp>
      <p:sp>
        <p:nvSpPr>
          <p:cNvPr id="39" name="Tekstvak 38"/>
          <p:cNvSpPr txBox="1"/>
          <p:nvPr/>
        </p:nvSpPr>
        <p:spPr>
          <a:xfrm>
            <a:off x="8236092" y="5659903"/>
            <a:ext cx="1338973"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44, </a:t>
            </a:r>
            <a:endParaRPr lang="nl-BE" sz="4400" dirty="0">
              <a:solidFill>
                <a:schemeClr val="accent6"/>
              </a:solidFill>
              <a:latin typeface="Code New Roman" panose="020B0609020204030204" pitchFamily="49" charset="0"/>
              <a:cs typeface="Code New Roman" panose="020B0609020204030204" pitchFamily="49" charset="0"/>
            </a:endParaRPr>
          </a:p>
        </p:txBody>
      </p:sp>
      <p:sp>
        <p:nvSpPr>
          <p:cNvPr id="40" name="Tekstvak 39"/>
          <p:cNvSpPr txBox="1"/>
          <p:nvPr/>
        </p:nvSpPr>
        <p:spPr>
          <a:xfrm>
            <a:off x="9317406" y="5659902"/>
            <a:ext cx="1617197"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172, </a:t>
            </a:r>
            <a:endParaRPr lang="nl-BE" sz="4400" dirty="0">
              <a:solidFill>
                <a:schemeClr val="accent6"/>
              </a:solidFill>
              <a:latin typeface="Code New Roman" panose="020B0609020204030204" pitchFamily="49" charset="0"/>
              <a:cs typeface="Code New Roman" panose="020B0609020204030204" pitchFamily="49" charset="0"/>
            </a:endParaRPr>
          </a:p>
        </p:txBody>
      </p:sp>
      <p:sp>
        <p:nvSpPr>
          <p:cNvPr id="41" name="Tekstvak 40"/>
          <p:cNvSpPr txBox="1"/>
          <p:nvPr/>
        </p:nvSpPr>
        <p:spPr>
          <a:xfrm>
            <a:off x="10656379" y="5678864"/>
            <a:ext cx="1617197"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205 </a:t>
            </a:r>
            <a:endParaRPr lang="nl-BE" sz="4400" dirty="0">
              <a:solidFill>
                <a:schemeClr val="accent6"/>
              </a:solidFill>
              <a:latin typeface="Code New Roman" panose="020B0609020204030204" pitchFamily="49" charset="0"/>
              <a:cs typeface="Code New Roman" panose="020B0609020204030204" pitchFamily="49" charset="0"/>
            </a:endParaRPr>
          </a:p>
        </p:txBody>
      </p:sp>
      <p:cxnSp>
        <p:nvCxnSpPr>
          <p:cNvPr id="23" name="Rechte verbindingslijn met pijl 22"/>
          <p:cNvCxnSpPr/>
          <p:nvPr/>
        </p:nvCxnSpPr>
        <p:spPr>
          <a:xfrm>
            <a:off x="1845322" y="1759386"/>
            <a:ext cx="14810" cy="455564"/>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6" name="Rechthoek 45"/>
          <p:cNvSpPr/>
          <p:nvPr/>
        </p:nvSpPr>
        <p:spPr>
          <a:xfrm>
            <a:off x="7154778" y="2827237"/>
            <a:ext cx="4886967" cy="11506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Telkens gemeten van </a:t>
            </a:r>
            <a:r>
              <a:rPr lang="nl-BE" sz="2800" dirty="0" err="1" smtClean="0"/>
              <a:t>linkerrand</a:t>
            </a:r>
            <a:r>
              <a:rPr lang="nl-BE" sz="2800" dirty="0" smtClean="0"/>
              <a:t> en bovenrand</a:t>
            </a:r>
            <a:endParaRPr lang="nl-BE" sz="2800" dirty="0"/>
          </a:p>
        </p:txBody>
      </p:sp>
      <p:sp>
        <p:nvSpPr>
          <p:cNvPr id="48" name="Rechthoek 47"/>
          <p:cNvSpPr/>
          <p:nvPr/>
        </p:nvSpPr>
        <p:spPr>
          <a:xfrm>
            <a:off x="7154779" y="1496347"/>
            <a:ext cx="4886967" cy="11506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Coördinaten van </a:t>
            </a:r>
            <a:r>
              <a:rPr lang="nl-BE" sz="2800" dirty="0" err="1" smtClean="0"/>
              <a:t>linkerboven-hoek</a:t>
            </a:r>
            <a:r>
              <a:rPr lang="nl-BE" sz="2800" dirty="0" smtClean="0"/>
              <a:t> en </a:t>
            </a:r>
            <a:r>
              <a:rPr lang="nl-BE" sz="2800" dirty="0" err="1" smtClean="0"/>
              <a:t>rechteronderhoek</a:t>
            </a:r>
            <a:endParaRPr lang="nl-BE" sz="2800" dirty="0"/>
          </a:p>
        </p:txBody>
      </p:sp>
      <p:cxnSp>
        <p:nvCxnSpPr>
          <p:cNvPr id="49" name="Rechte verbindingslijn met pijl 48"/>
          <p:cNvCxnSpPr/>
          <p:nvPr/>
        </p:nvCxnSpPr>
        <p:spPr>
          <a:xfrm flipH="1">
            <a:off x="2851473" y="4317066"/>
            <a:ext cx="2890" cy="1352213"/>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47" name="Rechte verbindingslijn met pijl 46"/>
          <p:cNvCxnSpPr/>
          <p:nvPr/>
        </p:nvCxnSpPr>
        <p:spPr>
          <a:xfrm>
            <a:off x="1430545" y="4401968"/>
            <a:ext cx="2427080" cy="0"/>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Gelijkbenige driehoek 49">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51" name="Gelijkbenige driehoek 50">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52"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53" name="Afbeelding 52"/>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1641203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500"/>
                                        <p:tgtEl>
                                          <p:spTgt spid="3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par>
                                <p:cTn id="19" presetID="10"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fade">
                                      <p:cBhvr>
                                        <p:cTn id="24" dur="500"/>
                                        <p:tgtEl>
                                          <p:spTgt spid="3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5"/>
                                        </p:tgtEl>
                                        <p:attrNameLst>
                                          <p:attrName>style.visibility</p:attrName>
                                        </p:attrNameLst>
                                      </p:cBhvr>
                                      <p:to>
                                        <p:strVal val="visible"/>
                                      </p:to>
                                    </p:set>
                                    <p:animEffect transition="in" filter="fade">
                                      <p:cBhvr>
                                        <p:cTn id="29" dur="500"/>
                                        <p:tgtEl>
                                          <p:spTgt spid="3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500"/>
                                        <p:tgtEl>
                                          <p:spTgt spid="40"/>
                                        </p:tgtEl>
                                      </p:cBhvr>
                                    </p:animEffect>
                                  </p:childTnLst>
                                </p:cTn>
                              </p:par>
                              <p:par>
                                <p:cTn id="33" presetID="10" presetClass="entr" presetSubtype="0" fill="hold" nodeType="withEffect">
                                  <p:stCondLst>
                                    <p:cond delay="0"/>
                                  </p:stCondLst>
                                  <p:childTnLst>
                                    <p:set>
                                      <p:cBhvr>
                                        <p:cTn id="34" dur="1" fill="hold">
                                          <p:stCondLst>
                                            <p:cond delay="0"/>
                                          </p:stCondLst>
                                        </p:cTn>
                                        <p:tgtEl>
                                          <p:spTgt spid="47"/>
                                        </p:tgtEl>
                                        <p:attrNameLst>
                                          <p:attrName>style.visibility</p:attrName>
                                        </p:attrNameLst>
                                      </p:cBhvr>
                                      <p:to>
                                        <p:strVal val="visible"/>
                                      </p:to>
                                    </p:set>
                                    <p:animEffect transition="in" filter="fade">
                                      <p:cBhvr>
                                        <p:cTn id="35" dur="500"/>
                                        <p:tgtEl>
                                          <p:spTgt spid="47"/>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nodeType="click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fade">
                                      <p:cBhvr>
                                        <p:cTn id="40" dur="500"/>
                                        <p:tgtEl>
                                          <p:spTgt spid="2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36"/>
                                        </p:tgtEl>
                                        <p:attrNameLst>
                                          <p:attrName>style.visibility</p:attrName>
                                        </p:attrNameLst>
                                      </p:cBhvr>
                                      <p:to>
                                        <p:strVal val="visible"/>
                                      </p:to>
                                    </p:set>
                                    <p:animEffect transition="in" filter="fade">
                                      <p:cBhvr>
                                        <p:cTn id="43" dur="500"/>
                                        <p:tgtEl>
                                          <p:spTgt spid="36"/>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41"/>
                                        </p:tgtEl>
                                        <p:attrNameLst>
                                          <p:attrName>style.visibility</p:attrName>
                                        </p:attrNameLst>
                                      </p:cBhvr>
                                      <p:to>
                                        <p:strVal val="visible"/>
                                      </p:to>
                                    </p:set>
                                    <p:animEffect transition="in" filter="fade">
                                      <p:cBhvr>
                                        <p:cTn id="46" dur="500"/>
                                        <p:tgtEl>
                                          <p:spTgt spid="41"/>
                                        </p:tgtEl>
                                      </p:cBhvr>
                                    </p:animEffect>
                                  </p:childTnLst>
                                </p:cTn>
                              </p:par>
                            </p:childTnLst>
                          </p:cTn>
                        </p:par>
                        <p:par>
                          <p:cTn id="47" fill="hold">
                            <p:stCondLst>
                              <p:cond delay="500"/>
                            </p:stCondLst>
                            <p:childTnLst>
                              <p:par>
                                <p:cTn id="48" presetID="10" presetClass="entr" presetSubtype="0" fill="hold" grpId="0" nodeType="afterEffect">
                                  <p:stCondLst>
                                    <p:cond delay="1000"/>
                                  </p:stCondLst>
                                  <p:childTnLst>
                                    <p:set>
                                      <p:cBhvr>
                                        <p:cTn id="49" dur="1" fill="hold">
                                          <p:stCondLst>
                                            <p:cond delay="0"/>
                                          </p:stCondLst>
                                        </p:cTn>
                                        <p:tgtEl>
                                          <p:spTgt spid="42"/>
                                        </p:tgtEl>
                                        <p:attrNameLst>
                                          <p:attrName>style.visibility</p:attrName>
                                        </p:attrNameLst>
                                      </p:cBhvr>
                                      <p:to>
                                        <p:strVal val="visible"/>
                                      </p:to>
                                    </p:set>
                                    <p:animEffect transition="in" filter="fade">
                                      <p:cBhvr>
                                        <p:cTn id="50" dur="75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33" grpId="0"/>
      <p:bldP spid="34" grpId="0"/>
      <p:bldP spid="35" grpId="0"/>
      <p:bldP spid="36" grpId="0"/>
      <p:bldP spid="38" grpId="0"/>
      <p:bldP spid="39" grpId="0"/>
      <p:bldP spid="40" grpId="0"/>
      <p:bldP spid="41"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kstvak 41"/>
          <p:cNvSpPr txBox="1"/>
          <p:nvPr/>
        </p:nvSpPr>
        <p:spPr>
          <a:xfrm>
            <a:off x="6282563" y="5669279"/>
            <a:ext cx="7659303" cy="769441"/>
          </a:xfrm>
          <a:prstGeom prst="rect">
            <a:avLst/>
          </a:prstGeom>
          <a:noFill/>
        </p:spPr>
        <p:txBody>
          <a:bodyPr wrap="square" rtlCol="0">
            <a:spAutoFit/>
          </a:bodyPr>
          <a:lstStyle/>
          <a:p>
            <a:r>
              <a:rPr lang="nl-BE" sz="4400" dirty="0" err="1" smtClean="0">
                <a:solidFill>
                  <a:schemeClr val="accent6"/>
                </a:solidFill>
                <a:latin typeface="Code New Roman" panose="020B0609020204030204" pitchFamily="49" charset="0"/>
                <a:cs typeface="Code New Roman" panose="020B0609020204030204" pitchFamily="49" charset="0"/>
              </a:rPr>
              <a:t>coords</a:t>
            </a:r>
            <a:r>
              <a:rPr lang="nl-BE" sz="4400" dirty="0" smtClean="0">
                <a:solidFill>
                  <a:schemeClr val="accent6"/>
                </a:solidFill>
                <a:latin typeface="Code New Roman" panose="020B0609020204030204" pitchFamily="49" charset="0"/>
                <a:cs typeface="Code New Roman" panose="020B0609020204030204" pitchFamily="49" charset="0"/>
              </a:rPr>
              <a:t>=“         ”</a:t>
            </a:r>
            <a:endParaRPr lang="nl-BE" sz="4400" dirty="0">
              <a:solidFill>
                <a:schemeClr val="accent6"/>
              </a:solidFill>
              <a:latin typeface="Code New Roman" panose="020B0609020204030204" pitchFamily="49" charset="0"/>
              <a:cs typeface="Code New Roman" panose="020B0609020204030204" pitchFamily="49" charset="0"/>
            </a:endParaRPr>
          </a:p>
        </p:txBody>
      </p:sp>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6.5 Een afbeelding als menu</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75</a:t>
            </a:r>
            <a:endParaRPr lang="nl-BE" dirty="0">
              <a:solidFill>
                <a:schemeClr val="accent2">
                  <a:lumMod val="75000"/>
                </a:schemeClr>
              </a:solidFill>
            </a:endParaRPr>
          </a:p>
        </p:txBody>
      </p:sp>
      <p:pic>
        <p:nvPicPr>
          <p:cNvPr id="3" name="Afbeelding 2"/>
          <p:cNvPicPr>
            <a:picLocks noChangeAspect="1"/>
          </p:cNvPicPr>
          <p:nvPr/>
        </p:nvPicPr>
        <p:blipFill>
          <a:blip r:embed="rId3" cstate="print">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463039" y="1723351"/>
            <a:ext cx="10578707" cy="3305846"/>
          </a:xfrm>
          <a:prstGeom prst="rect">
            <a:avLst/>
          </a:prstGeom>
        </p:spPr>
      </p:pic>
      <p:sp>
        <p:nvSpPr>
          <p:cNvPr id="30" name="Tekstvak 29"/>
          <p:cNvSpPr txBox="1"/>
          <p:nvPr/>
        </p:nvSpPr>
        <p:spPr>
          <a:xfrm>
            <a:off x="4596543" y="5669278"/>
            <a:ext cx="2017200" cy="769441"/>
          </a:xfrm>
          <a:prstGeom prst="rect">
            <a:avLst/>
          </a:prstGeom>
          <a:noFill/>
        </p:spPr>
        <p:txBody>
          <a:bodyPr wrap="square" rtlCol="0">
            <a:spAutoFit/>
          </a:bodyPr>
          <a:lstStyle/>
          <a:p>
            <a:r>
              <a:rPr lang="nl-BE" sz="4400" dirty="0" err="1" smtClean="0"/>
              <a:t>circle</a:t>
            </a:r>
            <a:r>
              <a:rPr lang="nl-BE" sz="4400" dirty="0" smtClean="0"/>
              <a:t>	</a:t>
            </a:r>
            <a:endParaRPr lang="nl-BE" sz="4400" dirty="0"/>
          </a:p>
        </p:txBody>
      </p:sp>
      <p:cxnSp>
        <p:nvCxnSpPr>
          <p:cNvPr id="14" name="Rechte verbindingslijn met pijl 13"/>
          <p:cNvCxnSpPr/>
          <p:nvPr/>
        </p:nvCxnSpPr>
        <p:spPr>
          <a:xfrm>
            <a:off x="1463039" y="3176219"/>
            <a:ext cx="4139655" cy="0"/>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Rechte verbindingslijn met pijl 23"/>
          <p:cNvCxnSpPr/>
          <p:nvPr/>
        </p:nvCxnSpPr>
        <p:spPr>
          <a:xfrm>
            <a:off x="5602694" y="3182630"/>
            <a:ext cx="663940" cy="650429"/>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3" name="Tekstvak 32"/>
          <p:cNvSpPr txBox="1"/>
          <p:nvPr/>
        </p:nvSpPr>
        <p:spPr>
          <a:xfrm>
            <a:off x="3305943" y="3137719"/>
            <a:ext cx="584176" cy="400110"/>
          </a:xfrm>
          <a:prstGeom prst="rect">
            <a:avLst/>
          </a:prstGeom>
          <a:noFill/>
        </p:spPr>
        <p:txBody>
          <a:bodyPr wrap="square" rtlCol="0">
            <a:spAutoFit/>
          </a:bodyPr>
          <a:lstStyle/>
          <a:p>
            <a:r>
              <a:rPr lang="nl-BE" sz="2000" dirty="0" smtClean="0"/>
              <a:t>314</a:t>
            </a:r>
            <a:endParaRPr lang="nl-BE" sz="2000" dirty="0"/>
          </a:p>
        </p:txBody>
      </p:sp>
      <p:sp>
        <p:nvSpPr>
          <p:cNvPr id="34" name="Tekstvak 33"/>
          <p:cNvSpPr txBox="1"/>
          <p:nvPr/>
        </p:nvSpPr>
        <p:spPr>
          <a:xfrm>
            <a:off x="5560931" y="2270144"/>
            <a:ext cx="607453" cy="400110"/>
          </a:xfrm>
          <a:prstGeom prst="rect">
            <a:avLst/>
          </a:prstGeom>
          <a:noFill/>
        </p:spPr>
        <p:txBody>
          <a:bodyPr wrap="square" rtlCol="0">
            <a:spAutoFit/>
          </a:bodyPr>
          <a:lstStyle/>
          <a:p>
            <a:r>
              <a:rPr lang="nl-BE" sz="2000" dirty="0" smtClean="0">
                <a:solidFill>
                  <a:schemeClr val="bg1"/>
                </a:solidFill>
              </a:rPr>
              <a:t>99</a:t>
            </a:r>
            <a:endParaRPr lang="nl-BE" sz="2000" dirty="0">
              <a:solidFill>
                <a:schemeClr val="bg1"/>
              </a:solidFill>
            </a:endParaRPr>
          </a:p>
        </p:txBody>
      </p:sp>
      <p:sp>
        <p:nvSpPr>
          <p:cNvPr id="35" name="Tekstvak 34"/>
          <p:cNvSpPr txBox="1"/>
          <p:nvPr/>
        </p:nvSpPr>
        <p:spPr>
          <a:xfrm>
            <a:off x="5802043" y="3157770"/>
            <a:ext cx="607453" cy="400110"/>
          </a:xfrm>
          <a:prstGeom prst="rect">
            <a:avLst/>
          </a:prstGeom>
          <a:noFill/>
        </p:spPr>
        <p:txBody>
          <a:bodyPr wrap="square" rtlCol="0">
            <a:spAutoFit/>
          </a:bodyPr>
          <a:lstStyle/>
          <a:p>
            <a:r>
              <a:rPr lang="nl-BE" sz="2000" dirty="0" smtClean="0">
                <a:solidFill>
                  <a:schemeClr val="bg1"/>
                </a:solidFill>
              </a:rPr>
              <a:t>77</a:t>
            </a:r>
            <a:endParaRPr lang="nl-BE" sz="2000" dirty="0">
              <a:solidFill>
                <a:schemeClr val="bg1"/>
              </a:solidFill>
            </a:endParaRPr>
          </a:p>
        </p:txBody>
      </p:sp>
      <p:sp>
        <p:nvSpPr>
          <p:cNvPr id="38" name="Tekstvak 37"/>
          <p:cNvSpPr txBox="1"/>
          <p:nvPr/>
        </p:nvSpPr>
        <p:spPr>
          <a:xfrm>
            <a:off x="8754753" y="5694139"/>
            <a:ext cx="1755905"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314, </a:t>
            </a:r>
            <a:endParaRPr lang="nl-BE" sz="4400" dirty="0">
              <a:solidFill>
                <a:schemeClr val="accent6"/>
              </a:solidFill>
              <a:latin typeface="Code New Roman" panose="020B0609020204030204" pitchFamily="49" charset="0"/>
              <a:cs typeface="Code New Roman" panose="020B0609020204030204" pitchFamily="49" charset="0"/>
            </a:endParaRPr>
          </a:p>
        </p:txBody>
      </p:sp>
      <p:sp>
        <p:nvSpPr>
          <p:cNvPr id="39" name="Tekstvak 38"/>
          <p:cNvSpPr txBox="1"/>
          <p:nvPr/>
        </p:nvSpPr>
        <p:spPr>
          <a:xfrm>
            <a:off x="9979150" y="5674002"/>
            <a:ext cx="1338973"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99, </a:t>
            </a:r>
            <a:endParaRPr lang="nl-BE" sz="4400" dirty="0">
              <a:solidFill>
                <a:schemeClr val="accent6"/>
              </a:solidFill>
              <a:latin typeface="Code New Roman" panose="020B0609020204030204" pitchFamily="49" charset="0"/>
              <a:cs typeface="Code New Roman" panose="020B0609020204030204" pitchFamily="49" charset="0"/>
            </a:endParaRPr>
          </a:p>
        </p:txBody>
      </p:sp>
      <p:sp>
        <p:nvSpPr>
          <p:cNvPr id="40" name="Tekstvak 39"/>
          <p:cNvSpPr txBox="1"/>
          <p:nvPr/>
        </p:nvSpPr>
        <p:spPr>
          <a:xfrm>
            <a:off x="10876740" y="5674002"/>
            <a:ext cx="1617197"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77</a:t>
            </a:r>
            <a:endParaRPr lang="nl-BE" sz="4400" dirty="0">
              <a:solidFill>
                <a:schemeClr val="accent6"/>
              </a:solidFill>
              <a:latin typeface="Code New Roman" panose="020B0609020204030204" pitchFamily="49" charset="0"/>
              <a:cs typeface="Code New Roman" panose="020B0609020204030204" pitchFamily="49" charset="0"/>
            </a:endParaRPr>
          </a:p>
        </p:txBody>
      </p:sp>
      <p:cxnSp>
        <p:nvCxnSpPr>
          <p:cNvPr id="23" name="Rechte verbindingslijn met pijl 22"/>
          <p:cNvCxnSpPr/>
          <p:nvPr/>
        </p:nvCxnSpPr>
        <p:spPr>
          <a:xfrm>
            <a:off x="5602694" y="1711037"/>
            <a:ext cx="0" cy="1435358"/>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Ovaal 36"/>
          <p:cNvSpPr/>
          <p:nvPr/>
        </p:nvSpPr>
        <p:spPr>
          <a:xfrm>
            <a:off x="4596543" y="2087061"/>
            <a:ext cx="2012303" cy="2032149"/>
          </a:xfrm>
          <a:prstGeom prst="ellipse">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cxnSp>
        <p:nvCxnSpPr>
          <p:cNvPr id="43" name="Rechte verbindingslijn met pijl 42"/>
          <p:cNvCxnSpPr/>
          <p:nvPr/>
        </p:nvCxnSpPr>
        <p:spPr>
          <a:xfrm>
            <a:off x="5602694" y="4115266"/>
            <a:ext cx="0" cy="1554013"/>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45" name="Rechthoek 44"/>
          <p:cNvSpPr/>
          <p:nvPr/>
        </p:nvSpPr>
        <p:spPr>
          <a:xfrm>
            <a:off x="7154779" y="1496347"/>
            <a:ext cx="4886967" cy="1150600"/>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a:t>Coördinaten van middelpunt en lengte van de straal</a:t>
            </a:r>
          </a:p>
        </p:txBody>
      </p:sp>
      <p:sp>
        <p:nvSpPr>
          <p:cNvPr id="46" name="Gelijkbenige driehoek 45">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47" name="Gelijkbenige driehoek 46">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48"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49" name="Afbeelding 48"/>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30625484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500"/>
                                        <p:tgtEl>
                                          <p:spTgt spid="3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500"/>
                                        <p:tgtEl>
                                          <p:spTgt spid="3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34"/>
                                        </p:tgtEl>
                                        <p:attrNameLst>
                                          <p:attrName>style.visibility</p:attrName>
                                        </p:attrNameLst>
                                      </p:cBhvr>
                                      <p:to>
                                        <p:strVal val="visible"/>
                                      </p:to>
                                    </p:set>
                                    <p:animEffect transition="in" filter="fade">
                                      <p:cBhvr>
                                        <p:cTn id="18" dur="500"/>
                                        <p:tgtEl>
                                          <p:spTgt spid="34"/>
                                        </p:tgtEl>
                                      </p:cBhvr>
                                    </p:animEffect>
                                  </p:childTnLst>
                                </p:cTn>
                              </p:par>
                              <p:par>
                                <p:cTn id="19" presetID="10"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fade">
                                      <p:cBhvr>
                                        <p:cTn id="24" dur="500"/>
                                        <p:tgtEl>
                                          <p:spTgt spid="39"/>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5"/>
                                        </p:tgtEl>
                                        <p:attrNameLst>
                                          <p:attrName>style.visibility</p:attrName>
                                        </p:attrNameLst>
                                      </p:cBhvr>
                                      <p:to>
                                        <p:strVal val="visible"/>
                                      </p:to>
                                    </p:set>
                                    <p:animEffect transition="in" filter="fade">
                                      <p:cBhvr>
                                        <p:cTn id="32" dur="500"/>
                                        <p:tgtEl>
                                          <p:spTgt spid="3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40"/>
                                        </p:tgtEl>
                                        <p:attrNameLst>
                                          <p:attrName>style.visibility</p:attrName>
                                        </p:attrNameLst>
                                      </p:cBhvr>
                                      <p:to>
                                        <p:strVal val="visible"/>
                                      </p:to>
                                    </p:set>
                                    <p:animEffect transition="in" filter="fade">
                                      <p:cBhvr>
                                        <p:cTn id="35" dur="500"/>
                                        <p:tgtEl>
                                          <p:spTgt spid="40"/>
                                        </p:tgtEl>
                                      </p:cBhvr>
                                    </p:animEffect>
                                  </p:childTnLst>
                                </p:cTn>
                              </p:par>
                            </p:childTnLst>
                          </p:cTn>
                        </p:par>
                        <p:par>
                          <p:cTn id="36" fill="hold">
                            <p:stCondLst>
                              <p:cond delay="500"/>
                            </p:stCondLst>
                            <p:childTnLst>
                              <p:par>
                                <p:cTn id="37" presetID="10" presetClass="entr" presetSubtype="0" fill="hold" grpId="0" nodeType="afterEffect">
                                  <p:stCondLst>
                                    <p:cond delay="1000"/>
                                  </p:stCondLst>
                                  <p:childTnLst>
                                    <p:set>
                                      <p:cBhvr>
                                        <p:cTn id="38" dur="1" fill="hold">
                                          <p:stCondLst>
                                            <p:cond delay="0"/>
                                          </p:stCondLst>
                                        </p:cTn>
                                        <p:tgtEl>
                                          <p:spTgt spid="42"/>
                                        </p:tgtEl>
                                        <p:attrNameLst>
                                          <p:attrName>style.visibility</p:attrName>
                                        </p:attrNameLst>
                                      </p:cBhvr>
                                      <p:to>
                                        <p:strVal val="visible"/>
                                      </p:to>
                                    </p:set>
                                    <p:animEffect transition="in" filter="fade">
                                      <p:cBhvr>
                                        <p:cTn id="39" dur="75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33" grpId="0"/>
      <p:bldP spid="34" grpId="0"/>
      <p:bldP spid="35" grpId="0"/>
      <p:bldP spid="38" grpId="0"/>
      <p:bldP spid="39" grpId="0"/>
      <p:bldP spid="40"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Tekstvak 41"/>
          <p:cNvSpPr txBox="1"/>
          <p:nvPr/>
        </p:nvSpPr>
        <p:spPr>
          <a:xfrm>
            <a:off x="1436914" y="5248529"/>
            <a:ext cx="12478827" cy="1446550"/>
          </a:xfrm>
          <a:prstGeom prst="rect">
            <a:avLst/>
          </a:prstGeom>
          <a:noFill/>
        </p:spPr>
        <p:txBody>
          <a:bodyPr wrap="square" rtlCol="0">
            <a:spAutoFit/>
          </a:bodyPr>
          <a:lstStyle/>
          <a:p>
            <a:r>
              <a:rPr lang="nl-BE" sz="4400" dirty="0" err="1" smtClean="0">
                <a:solidFill>
                  <a:schemeClr val="accent6"/>
                </a:solidFill>
                <a:latin typeface="Code New Roman" panose="020B0609020204030204" pitchFamily="49" charset="0"/>
                <a:cs typeface="Code New Roman" panose="020B0609020204030204" pitchFamily="49" charset="0"/>
              </a:rPr>
              <a:t>coords</a:t>
            </a:r>
            <a:r>
              <a:rPr lang="nl-BE" sz="4400" dirty="0" smtClean="0">
                <a:solidFill>
                  <a:schemeClr val="accent6"/>
                </a:solidFill>
                <a:latin typeface="Code New Roman" panose="020B0609020204030204" pitchFamily="49" charset="0"/>
                <a:cs typeface="Code New Roman" panose="020B0609020204030204" pitchFamily="49" charset="0"/>
              </a:rPr>
              <a:t>=“</a:t>
            </a:r>
          </a:p>
          <a:p>
            <a:r>
              <a:rPr lang="nl-BE" sz="4400" dirty="0">
                <a:solidFill>
                  <a:schemeClr val="accent6"/>
                </a:solidFill>
                <a:latin typeface="Code New Roman" panose="020B0609020204030204" pitchFamily="49" charset="0"/>
                <a:cs typeface="Code New Roman" panose="020B0609020204030204" pitchFamily="49" charset="0"/>
              </a:rPr>
              <a:t> </a:t>
            </a:r>
            <a:r>
              <a:rPr lang="nl-BE" sz="4400" dirty="0" smtClean="0">
                <a:solidFill>
                  <a:schemeClr val="accent6"/>
                </a:solidFill>
                <a:latin typeface="Code New Roman" panose="020B0609020204030204" pitchFamily="49" charset="0"/>
                <a:cs typeface="Code New Roman" panose="020B0609020204030204" pitchFamily="49" charset="0"/>
              </a:rPr>
              <a:t>              ”</a:t>
            </a:r>
          </a:p>
        </p:txBody>
      </p:sp>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6.5 Een afbeelding als menu</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76</a:t>
            </a:r>
            <a:endParaRPr lang="nl-BE" dirty="0">
              <a:solidFill>
                <a:schemeClr val="accent2">
                  <a:lumMod val="75000"/>
                </a:schemeClr>
              </a:solidFill>
            </a:endParaRPr>
          </a:p>
        </p:txBody>
      </p:sp>
      <p:pic>
        <p:nvPicPr>
          <p:cNvPr id="3" name="Afbeelding 2"/>
          <p:cNvPicPr>
            <a:picLocks noChangeAspect="1"/>
          </p:cNvPicPr>
          <p:nvPr/>
        </p:nvPicPr>
        <p:blipFill>
          <a:blip r:embed="rId3" cstate="print">
            <a:duotone>
              <a:prstClr val="black"/>
              <a:srgbClr val="D9C3A5">
                <a:tint val="50000"/>
                <a:satMod val="180000"/>
              </a:srgbClr>
            </a:duotone>
            <a:extLst>
              <a:ext uri="{28A0092B-C50C-407E-A947-70E740481C1C}">
                <a14:useLocalDpi xmlns:a14="http://schemas.microsoft.com/office/drawing/2010/main" val="0"/>
              </a:ext>
            </a:extLst>
          </a:blip>
          <a:stretch>
            <a:fillRect/>
          </a:stretch>
        </p:blipFill>
        <p:spPr>
          <a:xfrm>
            <a:off x="1463039" y="1723351"/>
            <a:ext cx="10578707" cy="3305846"/>
          </a:xfrm>
          <a:prstGeom prst="rect">
            <a:avLst/>
          </a:prstGeom>
        </p:spPr>
      </p:pic>
      <p:cxnSp>
        <p:nvCxnSpPr>
          <p:cNvPr id="14" name="Rechte verbindingslijn met pijl 13"/>
          <p:cNvCxnSpPr/>
          <p:nvPr/>
        </p:nvCxnSpPr>
        <p:spPr>
          <a:xfrm>
            <a:off x="1463039" y="2061587"/>
            <a:ext cx="6666287" cy="0"/>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Rechte verbindingslijn met pijl 23"/>
          <p:cNvCxnSpPr>
            <a:endCxn id="28" idx="1"/>
          </p:cNvCxnSpPr>
          <p:nvPr/>
        </p:nvCxnSpPr>
        <p:spPr>
          <a:xfrm>
            <a:off x="1471074" y="2816948"/>
            <a:ext cx="5652103" cy="14934"/>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3" name="Tekstvak 32"/>
          <p:cNvSpPr txBox="1"/>
          <p:nvPr/>
        </p:nvSpPr>
        <p:spPr>
          <a:xfrm>
            <a:off x="4504094" y="1716173"/>
            <a:ext cx="584176" cy="400110"/>
          </a:xfrm>
          <a:prstGeom prst="rect">
            <a:avLst/>
          </a:prstGeom>
          <a:noFill/>
        </p:spPr>
        <p:txBody>
          <a:bodyPr wrap="square" rtlCol="0">
            <a:spAutoFit/>
          </a:bodyPr>
          <a:lstStyle/>
          <a:p>
            <a:r>
              <a:rPr lang="nl-BE" sz="2000" dirty="0" smtClean="0">
                <a:solidFill>
                  <a:schemeClr val="bg1"/>
                </a:solidFill>
              </a:rPr>
              <a:t>491</a:t>
            </a:r>
            <a:endParaRPr lang="nl-BE" sz="2000" dirty="0">
              <a:solidFill>
                <a:schemeClr val="bg1"/>
              </a:solidFill>
            </a:endParaRPr>
          </a:p>
        </p:txBody>
      </p:sp>
      <p:sp>
        <p:nvSpPr>
          <p:cNvPr id="34" name="Tekstvak 33"/>
          <p:cNvSpPr txBox="1"/>
          <p:nvPr/>
        </p:nvSpPr>
        <p:spPr>
          <a:xfrm>
            <a:off x="8129325" y="1675517"/>
            <a:ext cx="607453" cy="400110"/>
          </a:xfrm>
          <a:prstGeom prst="rect">
            <a:avLst/>
          </a:prstGeom>
          <a:noFill/>
        </p:spPr>
        <p:txBody>
          <a:bodyPr wrap="square" rtlCol="0">
            <a:spAutoFit/>
          </a:bodyPr>
          <a:lstStyle/>
          <a:p>
            <a:r>
              <a:rPr lang="nl-BE" sz="2000" dirty="0" smtClean="0">
                <a:solidFill>
                  <a:schemeClr val="bg1"/>
                </a:solidFill>
              </a:rPr>
              <a:t>12</a:t>
            </a:r>
            <a:endParaRPr lang="nl-BE" sz="2000" dirty="0">
              <a:solidFill>
                <a:schemeClr val="bg1"/>
              </a:solidFill>
            </a:endParaRPr>
          </a:p>
        </p:txBody>
      </p:sp>
      <p:sp>
        <p:nvSpPr>
          <p:cNvPr id="35" name="Tekstvak 34"/>
          <p:cNvSpPr txBox="1"/>
          <p:nvPr/>
        </p:nvSpPr>
        <p:spPr>
          <a:xfrm>
            <a:off x="4297125" y="2808429"/>
            <a:ext cx="607453" cy="400110"/>
          </a:xfrm>
          <a:prstGeom prst="rect">
            <a:avLst/>
          </a:prstGeom>
          <a:noFill/>
        </p:spPr>
        <p:txBody>
          <a:bodyPr wrap="square" rtlCol="0">
            <a:spAutoFit/>
          </a:bodyPr>
          <a:lstStyle/>
          <a:p>
            <a:r>
              <a:rPr lang="nl-BE" sz="2000" dirty="0" smtClean="0">
                <a:solidFill>
                  <a:schemeClr val="bg1"/>
                </a:solidFill>
              </a:rPr>
              <a:t>410</a:t>
            </a:r>
            <a:endParaRPr lang="nl-BE" sz="2000" dirty="0">
              <a:solidFill>
                <a:schemeClr val="bg1"/>
              </a:solidFill>
            </a:endParaRPr>
          </a:p>
        </p:txBody>
      </p:sp>
      <p:sp>
        <p:nvSpPr>
          <p:cNvPr id="38" name="Tekstvak 37"/>
          <p:cNvSpPr txBox="1"/>
          <p:nvPr/>
        </p:nvSpPr>
        <p:spPr>
          <a:xfrm>
            <a:off x="3902850" y="5279918"/>
            <a:ext cx="1755905"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491, </a:t>
            </a:r>
            <a:endParaRPr lang="nl-BE" sz="4400" dirty="0">
              <a:solidFill>
                <a:schemeClr val="accent6"/>
              </a:solidFill>
              <a:latin typeface="Code New Roman" panose="020B0609020204030204" pitchFamily="49" charset="0"/>
              <a:cs typeface="Code New Roman" panose="020B0609020204030204" pitchFamily="49" charset="0"/>
            </a:endParaRPr>
          </a:p>
        </p:txBody>
      </p:sp>
      <p:sp>
        <p:nvSpPr>
          <p:cNvPr id="39" name="Tekstvak 38"/>
          <p:cNvSpPr txBox="1"/>
          <p:nvPr/>
        </p:nvSpPr>
        <p:spPr>
          <a:xfrm>
            <a:off x="5357185" y="5279918"/>
            <a:ext cx="1338973"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12, </a:t>
            </a:r>
            <a:endParaRPr lang="nl-BE" sz="4400" dirty="0">
              <a:solidFill>
                <a:schemeClr val="accent6"/>
              </a:solidFill>
              <a:latin typeface="Code New Roman" panose="020B0609020204030204" pitchFamily="49" charset="0"/>
              <a:cs typeface="Code New Roman" panose="020B0609020204030204" pitchFamily="49" charset="0"/>
            </a:endParaRPr>
          </a:p>
        </p:txBody>
      </p:sp>
      <p:sp>
        <p:nvSpPr>
          <p:cNvPr id="40" name="Tekstvak 39"/>
          <p:cNvSpPr txBox="1"/>
          <p:nvPr/>
        </p:nvSpPr>
        <p:spPr>
          <a:xfrm>
            <a:off x="6401847" y="5287318"/>
            <a:ext cx="1617197"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410,</a:t>
            </a:r>
            <a:endParaRPr lang="nl-BE" sz="4400" dirty="0">
              <a:solidFill>
                <a:schemeClr val="accent6"/>
              </a:solidFill>
              <a:latin typeface="Code New Roman" panose="020B0609020204030204" pitchFamily="49" charset="0"/>
              <a:cs typeface="Code New Roman" panose="020B0609020204030204" pitchFamily="49" charset="0"/>
            </a:endParaRPr>
          </a:p>
        </p:txBody>
      </p:sp>
      <p:cxnSp>
        <p:nvCxnSpPr>
          <p:cNvPr id="23" name="Rechte verbindingslijn met pijl 22"/>
          <p:cNvCxnSpPr/>
          <p:nvPr/>
        </p:nvCxnSpPr>
        <p:spPr>
          <a:xfrm>
            <a:off x="8129326" y="1747272"/>
            <a:ext cx="0" cy="308400"/>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5" name="Rechthoek 44"/>
          <p:cNvSpPr/>
          <p:nvPr/>
        </p:nvSpPr>
        <p:spPr>
          <a:xfrm>
            <a:off x="1463039" y="4405403"/>
            <a:ext cx="4886967" cy="703019"/>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a:t>Coördinaten van </a:t>
            </a:r>
            <a:r>
              <a:rPr lang="nl-BE" sz="2800" dirty="0" smtClean="0"/>
              <a:t>alle hoeken</a:t>
            </a:r>
            <a:endParaRPr lang="nl-BE" sz="2800" dirty="0"/>
          </a:p>
        </p:txBody>
      </p:sp>
      <p:sp>
        <p:nvSpPr>
          <p:cNvPr id="46" name="Gelijkbenige driehoek 45">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47" name="Gelijkbenige driehoek 46">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8" name="Regelmatige vijfhoek 27"/>
          <p:cNvSpPr/>
          <p:nvPr/>
        </p:nvSpPr>
        <p:spPr>
          <a:xfrm>
            <a:off x="7123175" y="2055672"/>
            <a:ext cx="2012303" cy="2032149"/>
          </a:xfrm>
          <a:prstGeom prst="pentagon">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cxnSp>
        <p:nvCxnSpPr>
          <p:cNvPr id="29" name="Rechte verbindingslijn met pijl 28"/>
          <p:cNvCxnSpPr/>
          <p:nvPr/>
        </p:nvCxnSpPr>
        <p:spPr>
          <a:xfrm>
            <a:off x="8129326" y="4083877"/>
            <a:ext cx="0" cy="1633236"/>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31" name="Tekstvak 30"/>
          <p:cNvSpPr txBox="1"/>
          <p:nvPr/>
        </p:nvSpPr>
        <p:spPr>
          <a:xfrm>
            <a:off x="7439250" y="5637888"/>
            <a:ext cx="1836556" cy="769441"/>
          </a:xfrm>
          <a:prstGeom prst="rect">
            <a:avLst/>
          </a:prstGeom>
          <a:noFill/>
        </p:spPr>
        <p:txBody>
          <a:bodyPr wrap="square" rtlCol="0">
            <a:spAutoFit/>
          </a:bodyPr>
          <a:lstStyle/>
          <a:p>
            <a:r>
              <a:rPr lang="nl-BE" sz="4400" dirty="0" smtClean="0"/>
              <a:t>poly</a:t>
            </a:r>
            <a:endParaRPr lang="nl-BE" sz="4400" dirty="0"/>
          </a:p>
        </p:txBody>
      </p:sp>
      <p:cxnSp>
        <p:nvCxnSpPr>
          <p:cNvPr id="41" name="Rechte verbindingslijn met pijl 40"/>
          <p:cNvCxnSpPr/>
          <p:nvPr/>
        </p:nvCxnSpPr>
        <p:spPr>
          <a:xfrm>
            <a:off x="7123175" y="1747272"/>
            <a:ext cx="0" cy="1061157"/>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4" name="Tekstvak 43"/>
          <p:cNvSpPr txBox="1"/>
          <p:nvPr/>
        </p:nvSpPr>
        <p:spPr>
          <a:xfrm>
            <a:off x="6705600" y="2116283"/>
            <a:ext cx="454086" cy="400110"/>
          </a:xfrm>
          <a:prstGeom prst="rect">
            <a:avLst/>
          </a:prstGeom>
          <a:noFill/>
        </p:spPr>
        <p:txBody>
          <a:bodyPr wrap="square" rtlCol="0">
            <a:spAutoFit/>
          </a:bodyPr>
          <a:lstStyle/>
          <a:p>
            <a:r>
              <a:rPr lang="nl-BE" sz="2000" dirty="0" smtClean="0">
                <a:solidFill>
                  <a:schemeClr val="bg1"/>
                </a:solidFill>
              </a:rPr>
              <a:t>80</a:t>
            </a:r>
            <a:endParaRPr lang="nl-BE" sz="2000" dirty="0">
              <a:solidFill>
                <a:schemeClr val="bg1"/>
              </a:solidFill>
            </a:endParaRPr>
          </a:p>
        </p:txBody>
      </p:sp>
      <p:sp>
        <p:nvSpPr>
          <p:cNvPr id="48" name="Tekstvak 47"/>
          <p:cNvSpPr txBox="1"/>
          <p:nvPr/>
        </p:nvSpPr>
        <p:spPr>
          <a:xfrm>
            <a:off x="7789238" y="5279660"/>
            <a:ext cx="1617197"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80,</a:t>
            </a:r>
            <a:endParaRPr lang="nl-BE" sz="4400" dirty="0">
              <a:solidFill>
                <a:schemeClr val="accent6"/>
              </a:solidFill>
              <a:latin typeface="Code New Roman" panose="020B0609020204030204" pitchFamily="49" charset="0"/>
              <a:cs typeface="Code New Roman" panose="020B0609020204030204" pitchFamily="49" charset="0"/>
            </a:endParaRPr>
          </a:p>
        </p:txBody>
      </p:sp>
      <p:cxnSp>
        <p:nvCxnSpPr>
          <p:cNvPr id="49" name="Rechte verbindingslijn met pijl 48"/>
          <p:cNvCxnSpPr/>
          <p:nvPr/>
        </p:nvCxnSpPr>
        <p:spPr>
          <a:xfrm>
            <a:off x="1471074" y="4083877"/>
            <a:ext cx="5968176" cy="0"/>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0" name="Tekstvak 49"/>
          <p:cNvSpPr txBox="1"/>
          <p:nvPr/>
        </p:nvSpPr>
        <p:spPr>
          <a:xfrm>
            <a:off x="5997465" y="4065241"/>
            <a:ext cx="607453" cy="400110"/>
          </a:xfrm>
          <a:prstGeom prst="rect">
            <a:avLst/>
          </a:prstGeom>
          <a:noFill/>
        </p:spPr>
        <p:txBody>
          <a:bodyPr wrap="square" rtlCol="0">
            <a:spAutoFit/>
          </a:bodyPr>
          <a:lstStyle/>
          <a:p>
            <a:r>
              <a:rPr lang="nl-BE" sz="2000" dirty="0" smtClean="0">
                <a:solidFill>
                  <a:schemeClr val="bg1"/>
                </a:solidFill>
              </a:rPr>
              <a:t>467</a:t>
            </a:r>
            <a:endParaRPr lang="nl-BE" sz="2000" dirty="0">
              <a:solidFill>
                <a:schemeClr val="bg1"/>
              </a:solidFill>
            </a:endParaRPr>
          </a:p>
        </p:txBody>
      </p:sp>
      <p:sp>
        <p:nvSpPr>
          <p:cNvPr id="51" name="Tekstvak 50"/>
          <p:cNvSpPr txBox="1"/>
          <p:nvPr/>
        </p:nvSpPr>
        <p:spPr>
          <a:xfrm>
            <a:off x="8872418" y="5287317"/>
            <a:ext cx="1617197"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467,</a:t>
            </a:r>
            <a:endParaRPr lang="nl-BE" sz="4400" dirty="0">
              <a:solidFill>
                <a:schemeClr val="accent6"/>
              </a:solidFill>
              <a:latin typeface="Code New Roman" panose="020B0609020204030204" pitchFamily="49" charset="0"/>
              <a:cs typeface="Code New Roman" panose="020B0609020204030204" pitchFamily="49" charset="0"/>
            </a:endParaRPr>
          </a:p>
        </p:txBody>
      </p:sp>
      <p:cxnSp>
        <p:nvCxnSpPr>
          <p:cNvPr id="52" name="Rechte verbindingslijn met pijl 51"/>
          <p:cNvCxnSpPr/>
          <p:nvPr/>
        </p:nvCxnSpPr>
        <p:spPr>
          <a:xfrm>
            <a:off x="7447186" y="1716173"/>
            <a:ext cx="0" cy="2341890"/>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3" name="Tekstvak 52"/>
          <p:cNvSpPr txBox="1"/>
          <p:nvPr/>
        </p:nvSpPr>
        <p:spPr>
          <a:xfrm>
            <a:off x="7394989" y="2831882"/>
            <a:ext cx="690075" cy="400110"/>
          </a:xfrm>
          <a:prstGeom prst="rect">
            <a:avLst/>
          </a:prstGeom>
          <a:noFill/>
        </p:spPr>
        <p:txBody>
          <a:bodyPr wrap="square" rtlCol="0">
            <a:spAutoFit/>
          </a:bodyPr>
          <a:lstStyle/>
          <a:p>
            <a:r>
              <a:rPr lang="nl-BE" sz="2000" dirty="0" smtClean="0">
                <a:solidFill>
                  <a:schemeClr val="bg1"/>
                </a:solidFill>
              </a:rPr>
              <a:t>170</a:t>
            </a:r>
            <a:endParaRPr lang="nl-BE" sz="2000" dirty="0">
              <a:solidFill>
                <a:schemeClr val="bg1"/>
              </a:solidFill>
            </a:endParaRPr>
          </a:p>
        </p:txBody>
      </p:sp>
      <p:sp>
        <p:nvSpPr>
          <p:cNvPr id="54" name="Tekstvak 53"/>
          <p:cNvSpPr txBox="1"/>
          <p:nvPr/>
        </p:nvSpPr>
        <p:spPr>
          <a:xfrm>
            <a:off x="10223795" y="5279660"/>
            <a:ext cx="1617197"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170,</a:t>
            </a:r>
            <a:endParaRPr lang="nl-BE" sz="4400" dirty="0">
              <a:solidFill>
                <a:schemeClr val="accent6"/>
              </a:solidFill>
              <a:latin typeface="Code New Roman" panose="020B0609020204030204" pitchFamily="49" charset="0"/>
              <a:cs typeface="Code New Roman" panose="020B0609020204030204" pitchFamily="49" charset="0"/>
            </a:endParaRPr>
          </a:p>
        </p:txBody>
      </p:sp>
      <p:cxnSp>
        <p:nvCxnSpPr>
          <p:cNvPr id="55" name="Rechte verbindingslijn met pijl 54"/>
          <p:cNvCxnSpPr>
            <a:endCxn id="28" idx="4"/>
          </p:cNvCxnSpPr>
          <p:nvPr/>
        </p:nvCxnSpPr>
        <p:spPr>
          <a:xfrm>
            <a:off x="1463039" y="4083877"/>
            <a:ext cx="7288122" cy="3939"/>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6" name="Tekstvak 55"/>
          <p:cNvSpPr txBox="1"/>
          <p:nvPr/>
        </p:nvSpPr>
        <p:spPr>
          <a:xfrm>
            <a:off x="6662694" y="4073792"/>
            <a:ext cx="607453" cy="400110"/>
          </a:xfrm>
          <a:prstGeom prst="rect">
            <a:avLst/>
          </a:prstGeom>
          <a:noFill/>
        </p:spPr>
        <p:txBody>
          <a:bodyPr wrap="square" rtlCol="0">
            <a:spAutoFit/>
          </a:bodyPr>
          <a:lstStyle/>
          <a:p>
            <a:r>
              <a:rPr lang="nl-BE" sz="2000" dirty="0" smtClean="0">
                <a:solidFill>
                  <a:schemeClr val="bg1"/>
                </a:solidFill>
              </a:rPr>
              <a:t>542</a:t>
            </a:r>
            <a:endParaRPr lang="nl-BE" sz="2000" dirty="0">
              <a:solidFill>
                <a:schemeClr val="bg1"/>
              </a:solidFill>
            </a:endParaRPr>
          </a:p>
        </p:txBody>
      </p:sp>
      <p:sp>
        <p:nvSpPr>
          <p:cNvPr id="57" name="Tekstvak 56"/>
          <p:cNvSpPr txBox="1"/>
          <p:nvPr/>
        </p:nvSpPr>
        <p:spPr>
          <a:xfrm>
            <a:off x="1463039" y="5904535"/>
            <a:ext cx="1617197"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542,</a:t>
            </a:r>
            <a:endParaRPr lang="nl-BE" sz="4400" dirty="0">
              <a:solidFill>
                <a:schemeClr val="accent6"/>
              </a:solidFill>
              <a:latin typeface="Code New Roman" panose="020B0609020204030204" pitchFamily="49" charset="0"/>
              <a:cs typeface="Code New Roman" panose="020B0609020204030204" pitchFamily="49" charset="0"/>
            </a:endParaRPr>
          </a:p>
        </p:txBody>
      </p:sp>
      <p:cxnSp>
        <p:nvCxnSpPr>
          <p:cNvPr id="58" name="Rechte verbindingslijn met pijl 57"/>
          <p:cNvCxnSpPr/>
          <p:nvPr/>
        </p:nvCxnSpPr>
        <p:spPr>
          <a:xfrm>
            <a:off x="8730878" y="1723351"/>
            <a:ext cx="0" cy="2341890"/>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59" name="Tekstvak 58"/>
          <p:cNvSpPr txBox="1"/>
          <p:nvPr/>
        </p:nvSpPr>
        <p:spPr>
          <a:xfrm>
            <a:off x="8769413" y="3176219"/>
            <a:ext cx="690075" cy="400110"/>
          </a:xfrm>
          <a:prstGeom prst="rect">
            <a:avLst/>
          </a:prstGeom>
          <a:noFill/>
        </p:spPr>
        <p:txBody>
          <a:bodyPr wrap="square" rtlCol="0">
            <a:spAutoFit/>
          </a:bodyPr>
          <a:lstStyle/>
          <a:p>
            <a:r>
              <a:rPr lang="nl-BE" sz="2000" dirty="0" smtClean="0">
                <a:solidFill>
                  <a:schemeClr val="bg1"/>
                </a:solidFill>
              </a:rPr>
              <a:t>171</a:t>
            </a:r>
            <a:endParaRPr lang="nl-BE" sz="2000" dirty="0">
              <a:solidFill>
                <a:schemeClr val="bg1"/>
              </a:solidFill>
            </a:endParaRPr>
          </a:p>
        </p:txBody>
      </p:sp>
      <p:sp>
        <p:nvSpPr>
          <p:cNvPr id="60" name="Tekstvak 59"/>
          <p:cNvSpPr txBox="1"/>
          <p:nvPr/>
        </p:nvSpPr>
        <p:spPr>
          <a:xfrm>
            <a:off x="2833947" y="5906734"/>
            <a:ext cx="1617197"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171,</a:t>
            </a:r>
            <a:endParaRPr lang="nl-BE" sz="4400" dirty="0">
              <a:solidFill>
                <a:schemeClr val="accent6"/>
              </a:solidFill>
              <a:latin typeface="Code New Roman" panose="020B0609020204030204" pitchFamily="49" charset="0"/>
              <a:cs typeface="Code New Roman" panose="020B0609020204030204" pitchFamily="49" charset="0"/>
            </a:endParaRPr>
          </a:p>
        </p:txBody>
      </p:sp>
      <p:cxnSp>
        <p:nvCxnSpPr>
          <p:cNvPr id="61" name="Rechte verbindingslijn met pijl 60"/>
          <p:cNvCxnSpPr>
            <a:endCxn id="28" idx="5"/>
          </p:cNvCxnSpPr>
          <p:nvPr/>
        </p:nvCxnSpPr>
        <p:spPr>
          <a:xfrm>
            <a:off x="1478967" y="2812357"/>
            <a:ext cx="7656509" cy="19525"/>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2" name="Tekstvak 61"/>
          <p:cNvSpPr txBox="1"/>
          <p:nvPr/>
        </p:nvSpPr>
        <p:spPr>
          <a:xfrm>
            <a:off x="5887838" y="2831882"/>
            <a:ext cx="607453" cy="400110"/>
          </a:xfrm>
          <a:prstGeom prst="rect">
            <a:avLst/>
          </a:prstGeom>
          <a:noFill/>
        </p:spPr>
        <p:txBody>
          <a:bodyPr wrap="square" rtlCol="0">
            <a:spAutoFit/>
          </a:bodyPr>
          <a:lstStyle/>
          <a:p>
            <a:r>
              <a:rPr lang="nl-BE" sz="2000" dirty="0" smtClean="0">
                <a:solidFill>
                  <a:schemeClr val="bg1"/>
                </a:solidFill>
              </a:rPr>
              <a:t>591</a:t>
            </a:r>
            <a:endParaRPr lang="nl-BE" sz="2000" dirty="0">
              <a:solidFill>
                <a:schemeClr val="bg1"/>
              </a:solidFill>
            </a:endParaRPr>
          </a:p>
        </p:txBody>
      </p:sp>
      <p:sp>
        <p:nvSpPr>
          <p:cNvPr id="63" name="Tekstvak 62"/>
          <p:cNvSpPr txBox="1"/>
          <p:nvPr/>
        </p:nvSpPr>
        <p:spPr>
          <a:xfrm>
            <a:off x="4173316" y="5884414"/>
            <a:ext cx="1617197"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591,</a:t>
            </a:r>
            <a:endParaRPr lang="nl-BE" sz="4400" dirty="0">
              <a:solidFill>
                <a:schemeClr val="accent6"/>
              </a:solidFill>
              <a:latin typeface="Code New Roman" panose="020B0609020204030204" pitchFamily="49" charset="0"/>
              <a:cs typeface="Code New Roman" panose="020B0609020204030204" pitchFamily="49" charset="0"/>
            </a:endParaRPr>
          </a:p>
        </p:txBody>
      </p:sp>
      <p:cxnSp>
        <p:nvCxnSpPr>
          <p:cNvPr id="64" name="Rechte verbindingslijn met pijl 63"/>
          <p:cNvCxnSpPr/>
          <p:nvPr/>
        </p:nvCxnSpPr>
        <p:spPr>
          <a:xfrm>
            <a:off x="9153908" y="1716173"/>
            <a:ext cx="0" cy="1061157"/>
          </a:xfrm>
          <a:prstGeom prst="straightConnector1">
            <a:avLst/>
          </a:prstGeom>
          <a:ln w="28575">
            <a:solidFill>
              <a:schemeClr val="bg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65" name="Tekstvak 64"/>
          <p:cNvSpPr txBox="1"/>
          <p:nvPr/>
        </p:nvSpPr>
        <p:spPr>
          <a:xfrm>
            <a:off x="9151626" y="2139443"/>
            <a:ext cx="454086" cy="400110"/>
          </a:xfrm>
          <a:prstGeom prst="rect">
            <a:avLst/>
          </a:prstGeom>
          <a:noFill/>
        </p:spPr>
        <p:txBody>
          <a:bodyPr wrap="square" rtlCol="0">
            <a:spAutoFit/>
          </a:bodyPr>
          <a:lstStyle/>
          <a:p>
            <a:r>
              <a:rPr lang="nl-BE" sz="2000" dirty="0" smtClean="0">
                <a:solidFill>
                  <a:schemeClr val="bg1"/>
                </a:solidFill>
              </a:rPr>
              <a:t>71</a:t>
            </a:r>
            <a:endParaRPr lang="nl-BE" sz="2000" dirty="0">
              <a:solidFill>
                <a:schemeClr val="bg1"/>
              </a:solidFill>
            </a:endParaRPr>
          </a:p>
        </p:txBody>
      </p:sp>
      <p:sp>
        <p:nvSpPr>
          <p:cNvPr id="66" name="Tekstvak 65"/>
          <p:cNvSpPr txBox="1"/>
          <p:nvPr/>
        </p:nvSpPr>
        <p:spPr>
          <a:xfrm>
            <a:off x="5446121" y="5904535"/>
            <a:ext cx="1617197" cy="769441"/>
          </a:xfrm>
          <a:prstGeom prst="rect">
            <a:avLst/>
          </a:prstGeom>
          <a:noFill/>
        </p:spPr>
        <p:txBody>
          <a:bodyPr wrap="square" rtlCol="0">
            <a:spAutoFit/>
          </a:bodyPr>
          <a:lstStyle/>
          <a:p>
            <a:r>
              <a:rPr lang="nl-BE" sz="4400" dirty="0" smtClean="0">
                <a:solidFill>
                  <a:schemeClr val="accent6"/>
                </a:solidFill>
                <a:latin typeface="Code New Roman" panose="020B0609020204030204" pitchFamily="49" charset="0"/>
                <a:cs typeface="Code New Roman" panose="020B0609020204030204" pitchFamily="49" charset="0"/>
              </a:rPr>
              <a:t>71</a:t>
            </a:r>
            <a:endParaRPr lang="nl-BE" sz="4400" dirty="0">
              <a:solidFill>
                <a:schemeClr val="accent6"/>
              </a:solidFill>
              <a:latin typeface="Code New Roman" panose="020B0609020204030204" pitchFamily="49" charset="0"/>
              <a:cs typeface="Code New Roman" panose="020B0609020204030204" pitchFamily="49" charset="0"/>
            </a:endParaRPr>
          </a:p>
        </p:txBody>
      </p:sp>
      <p:pic>
        <p:nvPicPr>
          <p:cNvPr id="67"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68" name="Afbeelding 67"/>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1827721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fade">
                                      <p:cBhvr>
                                        <p:cTn id="10" dur="1000"/>
                                        <p:tgtEl>
                                          <p:spTgt spid="3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animEffect transition="in" filter="fade">
                                      <p:cBhvr>
                                        <p:cTn id="13" dur="1000"/>
                                        <p:tgtEl>
                                          <p:spTgt spid="38"/>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1000"/>
                                        <p:tgtEl>
                                          <p:spTgt spid="34"/>
                                        </p:tgtEl>
                                      </p:cBhvr>
                                    </p:animEffect>
                                  </p:childTnLst>
                                </p:cTn>
                              </p:par>
                              <p:par>
                                <p:cTn id="18" presetID="10" presetClass="entr" presetSubtype="0" fill="hold" nodeType="withEffect">
                                  <p:stCondLst>
                                    <p:cond delay="0"/>
                                  </p:stCondLst>
                                  <p:childTnLst>
                                    <p:set>
                                      <p:cBhvr>
                                        <p:cTn id="19" dur="1" fill="hold">
                                          <p:stCondLst>
                                            <p:cond delay="0"/>
                                          </p:stCondLst>
                                        </p:cTn>
                                        <p:tgtEl>
                                          <p:spTgt spid="23"/>
                                        </p:tgtEl>
                                        <p:attrNameLst>
                                          <p:attrName>style.visibility</p:attrName>
                                        </p:attrNameLst>
                                      </p:cBhvr>
                                      <p:to>
                                        <p:strVal val="visible"/>
                                      </p:to>
                                    </p:set>
                                    <p:animEffect transition="in" filter="fade">
                                      <p:cBhvr>
                                        <p:cTn id="20" dur="1000"/>
                                        <p:tgtEl>
                                          <p:spTgt spid="23"/>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fade">
                                      <p:cBhvr>
                                        <p:cTn id="23" dur="1000"/>
                                        <p:tgtEl>
                                          <p:spTgt spid="39"/>
                                        </p:tgtEl>
                                      </p:cBhvr>
                                    </p:animEffect>
                                  </p:childTnLst>
                                </p:cTn>
                              </p:par>
                            </p:childTnLst>
                          </p:cTn>
                        </p:par>
                        <p:par>
                          <p:cTn id="24" fill="hold">
                            <p:stCondLst>
                              <p:cond delay="2000"/>
                            </p:stCondLst>
                            <p:childTnLst>
                              <p:par>
                                <p:cTn id="25" presetID="10" presetClass="entr" presetSubtype="0" fill="hold"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1000"/>
                                        <p:tgtEl>
                                          <p:spTgt spid="2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35"/>
                                        </p:tgtEl>
                                        <p:attrNameLst>
                                          <p:attrName>style.visibility</p:attrName>
                                        </p:attrNameLst>
                                      </p:cBhvr>
                                      <p:to>
                                        <p:strVal val="visible"/>
                                      </p:to>
                                    </p:set>
                                    <p:animEffect transition="in" filter="fade">
                                      <p:cBhvr>
                                        <p:cTn id="30" dur="1000"/>
                                        <p:tgtEl>
                                          <p:spTgt spid="3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0"/>
                                        </p:tgtEl>
                                        <p:attrNameLst>
                                          <p:attrName>style.visibility</p:attrName>
                                        </p:attrNameLst>
                                      </p:cBhvr>
                                      <p:to>
                                        <p:strVal val="visible"/>
                                      </p:to>
                                    </p:set>
                                    <p:animEffect transition="in" filter="fade">
                                      <p:cBhvr>
                                        <p:cTn id="33" dur="1000"/>
                                        <p:tgtEl>
                                          <p:spTgt spid="40"/>
                                        </p:tgtEl>
                                      </p:cBhvr>
                                    </p:animEffect>
                                  </p:childTnLst>
                                </p:cTn>
                              </p:par>
                            </p:childTnLst>
                          </p:cTn>
                        </p:par>
                        <p:par>
                          <p:cTn id="34" fill="hold">
                            <p:stCondLst>
                              <p:cond delay="3000"/>
                            </p:stCondLst>
                            <p:childTnLst>
                              <p:par>
                                <p:cTn id="35" presetID="10" presetClass="exit" presetSubtype="0" fill="hold" grpId="0" nodeType="afterEffect">
                                  <p:stCondLst>
                                    <p:cond delay="0"/>
                                  </p:stCondLst>
                                  <p:childTnLst>
                                    <p:animEffect transition="out" filter="fade">
                                      <p:cBhvr>
                                        <p:cTn id="36" dur="1000"/>
                                        <p:tgtEl>
                                          <p:spTgt spid="31"/>
                                        </p:tgtEl>
                                      </p:cBhvr>
                                    </p:animEffect>
                                    <p:set>
                                      <p:cBhvr>
                                        <p:cTn id="37" dur="1" fill="hold">
                                          <p:stCondLst>
                                            <p:cond delay="999"/>
                                          </p:stCondLst>
                                        </p:cTn>
                                        <p:tgtEl>
                                          <p:spTgt spid="31"/>
                                        </p:tgtEl>
                                        <p:attrNameLst>
                                          <p:attrName>style.visibility</p:attrName>
                                        </p:attrNameLst>
                                      </p:cBhvr>
                                      <p:to>
                                        <p:strVal val="hidden"/>
                                      </p:to>
                                    </p:set>
                                  </p:childTnLst>
                                </p:cTn>
                              </p:par>
                              <p:par>
                                <p:cTn id="38" presetID="10" presetClass="exit" presetSubtype="0" fill="hold" nodeType="withEffect">
                                  <p:stCondLst>
                                    <p:cond delay="0"/>
                                  </p:stCondLst>
                                  <p:childTnLst>
                                    <p:animEffect transition="out" filter="fade">
                                      <p:cBhvr>
                                        <p:cTn id="39" dur="1000"/>
                                        <p:tgtEl>
                                          <p:spTgt spid="29"/>
                                        </p:tgtEl>
                                      </p:cBhvr>
                                    </p:animEffect>
                                    <p:set>
                                      <p:cBhvr>
                                        <p:cTn id="40" dur="1" fill="hold">
                                          <p:stCondLst>
                                            <p:cond delay="999"/>
                                          </p:stCondLst>
                                        </p:cTn>
                                        <p:tgtEl>
                                          <p:spTgt spid="29"/>
                                        </p:tgtEl>
                                        <p:attrNameLst>
                                          <p:attrName>style.visibility</p:attrName>
                                        </p:attrNameLst>
                                      </p:cBhvr>
                                      <p:to>
                                        <p:strVal val="hidden"/>
                                      </p:to>
                                    </p:set>
                                  </p:childTnLst>
                                </p:cTn>
                              </p:par>
                            </p:childTnLst>
                          </p:cTn>
                        </p:par>
                        <p:par>
                          <p:cTn id="41" fill="hold">
                            <p:stCondLst>
                              <p:cond delay="4000"/>
                            </p:stCondLst>
                            <p:childTnLst>
                              <p:par>
                                <p:cTn id="42" presetID="10" presetClass="entr" presetSubtype="0" fill="hold" nodeType="afterEffect">
                                  <p:stCondLst>
                                    <p:cond delay="0"/>
                                  </p:stCondLst>
                                  <p:childTnLst>
                                    <p:set>
                                      <p:cBhvr>
                                        <p:cTn id="43" dur="1" fill="hold">
                                          <p:stCondLst>
                                            <p:cond delay="0"/>
                                          </p:stCondLst>
                                        </p:cTn>
                                        <p:tgtEl>
                                          <p:spTgt spid="41"/>
                                        </p:tgtEl>
                                        <p:attrNameLst>
                                          <p:attrName>style.visibility</p:attrName>
                                        </p:attrNameLst>
                                      </p:cBhvr>
                                      <p:to>
                                        <p:strVal val="visible"/>
                                      </p:to>
                                    </p:set>
                                    <p:animEffect transition="in" filter="fade">
                                      <p:cBhvr>
                                        <p:cTn id="44" dur="1000"/>
                                        <p:tgtEl>
                                          <p:spTgt spid="41"/>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44"/>
                                        </p:tgtEl>
                                        <p:attrNameLst>
                                          <p:attrName>style.visibility</p:attrName>
                                        </p:attrNameLst>
                                      </p:cBhvr>
                                      <p:to>
                                        <p:strVal val="visible"/>
                                      </p:to>
                                    </p:set>
                                    <p:animEffect transition="in" filter="fade">
                                      <p:cBhvr>
                                        <p:cTn id="47" dur="1000"/>
                                        <p:tgtEl>
                                          <p:spTgt spid="44"/>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8"/>
                                        </p:tgtEl>
                                        <p:attrNameLst>
                                          <p:attrName>style.visibility</p:attrName>
                                        </p:attrNameLst>
                                      </p:cBhvr>
                                      <p:to>
                                        <p:strVal val="visible"/>
                                      </p:to>
                                    </p:set>
                                    <p:animEffect transition="in" filter="fade">
                                      <p:cBhvr>
                                        <p:cTn id="50" dur="1000"/>
                                        <p:tgtEl>
                                          <p:spTgt spid="48"/>
                                        </p:tgtEl>
                                      </p:cBhvr>
                                    </p:animEffect>
                                  </p:childTnLst>
                                </p:cTn>
                              </p:par>
                            </p:childTnLst>
                          </p:cTn>
                        </p:par>
                        <p:par>
                          <p:cTn id="51" fill="hold">
                            <p:stCondLst>
                              <p:cond delay="5000"/>
                            </p:stCondLst>
                            <p:childTnLst>
                              <p:par>
                                <p:cTn id="52" presetID="10" presetClass="entr" presetSubtype="0" fill="hold" nodeType="afterEffect">
                                  <p:stCondLst>
                                    <p:cond delay="0"/>
                                  </p:stCondLst>
                                  <p:childTnLst>
                                    <p:set>
                                      <p:cBhvr>
                                        <p:cTn id="53" dur="1" fill="hold">
                                          <p:stCondLst>
                                            <p:cond delay="0"/>
                                          </p:stCondLst>
                                        </p:cTn>
                                        <p:tgtEl>
                                          <p:spTgt spid="49"/>
                                        </p:tgtEl>
                                        <p:attrNameLst>
                                          <p:attrName>style.visibility</p:attrName>
                                        </p:attrNameLst>
                                      </p:cBhvr>
                                      <p:to>
                                        <p:strVal val="visible"/>
                                      </p:to>
                                    </p:set>
                                    <p:animEffect transition="in" filter="fade">
                                      <p:cBhvr>
                                        <p:cTn id="54" dur="1000"/>
                                        <p:tgtEl>
                                          <p:spTgt spid="49"/>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50"/>
                                        </p:tgtEl>
                                        <p:attrNameLst>
                                          <p:attrName>style.visibility</p:attrName>
                                        </p:attrNameLst>
                                      </p:cBhvr>
                                      <p:to>
                                        <p:strVal val="visible"/>
                                      </p:to>
                                    </p:set>
                                    <p:animEffect transition="in" filter="fade">
                                      <p:cBhvr>
                                        <p:cTn id="57" dur="1000"/>
                                        <p:tgtEl>
                                          <p:spTgt spid="50"/>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51"/>
                                        </p:tgtEl>
                                        <p:attrNameLst>
                                          <p:attrName>style.visibility</p:attrName>
                                        </p:attrNameLst>
                                      </p:cBhvr>
                                      <p:to>
                                        <p:strVal val="visible"/>
                                      </p:to>
                                    </p:set>
                                    <p:animEffect transition="in" filter="fade">
                                      <p:cBhvr>
                                        <p:cTn id="60" dur="1000"/>
                                        <p:tgtEl>
                                          <p:spTgt spid="51"/>
                                        </p:tgtEl>
                                      </p:cBhvr>
                                    </p:animEffect>
                                  </p:childTnLst>
                                </p:cTn>
                              </p:par>
                            </p:childTnLst>
                          </p:cTn>
                        </p:par>
                        <p:par>
                          <p:cTn id="61" fill="hold">
                            <p:stCondLst>
                              <p:cond delay="6000"/>
                            </p:stCondLst>
                            <p:childTnLst>
                              <p:par>
                                <p:cTn id="62" presetID="10" presetClass="entr" presetSubtype="0" fill="hold" nodeType="afterEffect">
                                  <p:stCondLst>
                                    <p:cond delay="0"/>
                                  </p:stCondLst>
                                  <p:childTnLst>
                                    <p:set>
                                      <p:cBhvr>
                                        <p:cTn id="63" dur="1" fill="hold">
                                          <p:stCondLst>
                                            <p:cond delay="0"/>
                                          </p:stCondLst>
                                        </p:cTn>
                                        <p:tgtEl>
                                          <p:spTgt spid="52"/>
                                        </p:tgtEl>
                                        <p:attrNameLst>
                                          <p:attrName>style.visibility</p:attrName>
                                        </p:attrNameLst>
                                      </p:cBhvr>
                                      <p:to>
                                        <p:strVal val="visible"/>
                                      </p:to>
                                    </p:set>
                                    <p:animEffect transition="in" filter="fade">
                                      <p:cBhvr>
                                        <p:cTn id="64" dur="1000"/>
                                        <p:tgtEl>
                                          <p:spTgt spid="52"/>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53"/>
                                        </p:tgtEl>
                                        <p:attrNameLst>
                                          <p:attrName>style.visibility</p:attrName>
                                        </p:attrNameLst>
                                      </p:cBhvr>
                                      <p:to>
                                        <p:strVal val="visible"/>
                                      </p:to>
                                    </p:set>
                                    <p:animEffect transition="in" filter="fade">
                                      <p:cBhvr>
                                        <p:cTn id="67" dur="1000"/>
                                        <p:tgtEl>
                                          <p:spTgt spid="53"/>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4"/>
                                        </p:tgtEl>
                                        <p:attrNameLst>
                                          <p:attrName>style.visibility</p:attrName>
                                        </p:attrNameLst>
                                      </p:cBhvr>
                                      <p:to>
                                        <p:strVal val="visible"/>
                                      </p:to>
                                    </p:set>
                                    <p:animEffect transition="in" filter="fade">
                                      <p:cBhvr>
                                        <p:cTn id="70" dur="1000"/>
                                        <p:tgtEl>
                                          <p:spTgt spid="54"/>
                                        </p:tgtEl>
                                      </p:cBhvr>
                                    </p:animEffect>
                                  </p:childTnLst>
                                </p:cTn>
                              </p:par>
                            </p:childTnLst>
                          </p:cTn>
                        </p:par>
                        <p:par>
                          <p:cTn id="71" fill="hold">
                            <p:stCondLst>
                              <p:cond delay="7000"/>
                            </p:stCondLst>
                            <p:childTnLst>
                              <p:par>
                                <p:cTn id="72" presetID="10" presetClass="entr" presetSubtype="0" fill="hold" nodeType="afterEffect">
                                  <p:stCondLst>
                                    <p:cond delay="0"/>
                                  </p:stCondLst>
                                  <p:childTnLst>
                                    <p:set>
                                      <p:cBhvr>
                                        <p:cTn id="73" dur="1" fill="hold">
                                          <p:stCondLst>
                                            <p:cond delay="0"/>
                                          </p:stCondLst>
                                        </p:cTn>
                                        <p:tgtEl>
                                          <p:spTgt spid="55"/>
                                        </p:tgtEl>
                                        <p:attrNameLst>
                                          <p:attrName>style.visibility</p:attrName>
                                        </p:attrNameLst>
                                      </p:cBhvr>
                                      <p:to>
                                        <p:strVal val="visible"/>
                                      </p:to>
                                    </p:set>
                                    <p:animEffect transition="in" filter="fade">
                                      <p:cBhvr>
                                        <p:cTn id="74" dur="1000"/>
                                        <p:tgtEl>
                                          <p:spTgt spid="55"/>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56"/>
                                        </p:tgtEl>
                                        <p:attrNameLst>
                                          <p:attrName>style.visibility</p:attrName>
                                        </p:attrNameLst>
                                      </p:cBhvr>
                                      <p:to>
                                        <p:strVal val="visible"/>
                                      </p:to>
                                    </p:set>
                                    <p:animEffect transition="in" filter="fade">
                                      <p:cBhvr>
                                        <p:cTn id="77" dur="1000"/>
                                        <p:tgtEl>
                                          <p:spTgt spid="56"/>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57"/>
                                        </p:tgtEl>
                                        <p:attrNameLst>
                                          <p:attrName>style.visibility</p:attrName>
                                        </p:attrNameLst>
                                      </p:cBhvr>
                                      <p:to>
                                        <p:strVal val="visible"/>
                                      </p:to>
                                    </p:set>
                                    <p:animEffect transition="in" filter="fade">
                                      <p:cBhvr>
                                        <p:cTn id="80" dur="1000"/>
                                        <p:tgtEl>
                                          <p:spTgt spid="57"/>
                                        </p:tgtEl>
                                      </p:cBhvr>
                                    </p:animEffect>
                                  </p:childTnLst>
                                </p:cTn>
                              </p:par>
                            </p:childTnLst>
                          </p:cTn>
                        </p:par>
                        <p:par>
                          <p:cTn id="81" fill="hold">
                            <p:stCondLst>
                              <p:cond delay="8000"/>
                            </p:stCondLst>
                            <p:childTnLst>
                              <p:par>
                                <p:cTn id="82" presetID="10" presetClass="entr" presetSubtype="0" fill="hold" nodeType="afterEffect">
                                  <p:stCondLst>
                                    <p:cond delay="0"/>
                                  </p:stCondLst>
                                  <p:childTnLst>
                                    <p:set>
                                      <p:cBhvr>
                                        <p:cTn id="83" dur="1" fill="hold">
                                          <p:stCondLst>
                                            <p:cond delay="0"/>
                                          </p:stCondLst>
                                        </p:cTn>
                                        <p:tgtEl>
                                          <p:spTgt spid="58"/>
                                        </p:tgtEl>
                                        <p:attrNameLst>
                                          <p:attrName>style.visibility</p:attrName>
                                        </p:attrNameLst>
                                      </p:cBhvr>
                                      <p:to>
                                        <p:strVal val="visible"/>
                                      </p:to>
                                    </p:set>
                                    <p:animEffect transition="in" filter="fade">
                                      <p:cBhvr>
                                        <p:cTn id="84" dur="1000"/>
                                        <p:tgtEl>
                                          <p:spTgt spid="58"/>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59"/>
                                        </p:tgtEl>
                                        <p:attrNameLst>
                                          <p:attrName>style.visibility</p:attrName>
                                        </p:attrNameLst>
                                      </p:cBhvr>
                                      <p:to>
                                        <p:strVal val="visible"/>
                                      </p:to>
                                    </p:set>
                                    <p:animEffect transition="in" filter="fade">
                                      <p:cBhvr>
                                        <p:cTn id="87" dur="1000"/>
                                        <p:tgtEl>
                                          <p:spTgt spid="59"/>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60"/>
                                        </p:tgtEl>
                                        <p:attrNameLst>
                                          <p:attrName>style.visibility</p:attrName>
                                        </p:attrNameLst>
                                      </p:cBhvr>
                                      <p:to>
                                        <p:strVal val="visible"/>
                                      </p:to>
                                    </p:set>
                                    <p:animEffect transition="in" filter="fade">
                                      <p:cBhvr>
                                        <p:cTn id="90" dur="1000"/>
                                        <p:tgtEl>
                                          <p:spTgt spid="60"/>
                                        </p:tgtEl>
                                      </p:cBhvr>
                                    </p:animEffect>
                                  </p:childTnLst>
                                </p:cTn>
                              </p:par>
                            </p:childTnLst>
                          </p:cTn>
                        </p:par>
                        <p:par>
                          <p:cTn id="91" fill="hold">
                            <p:stCondLst>
                              <p:cond delay="9000"/>
                            </p:stCondLst>
                            <p:childTnLst>
                              <p:par>
                                <p:cTn id="92" presetID="10" presetClass="entr" presetSubtype="0" fill="hold" nodeType="afterEffect">
                                  <p:stCondLst>
                                    <p:cond delay="0"/>
                                  </p:stCondLst>
                                  <p:childTnLst>
                                    <p:set>
                                      <p:cBhvr>
                                        <p:cTn id="93" dur="1" fill="hold">
                                          <p:stCondLst>
                                            <p:cond delay="0"/>
                                          </p:stCondLst>
                                        </p:cTn>
                                        <p:tgtEl>
                                          <p:spTgt spid="61"/>
                                        </p:tgtEl>
                                        <p:attrNameLst>
                                          <p:attrName>style.visibility</p:attrName>
                                        </p:attrNameLst>
                                      </p:cBhvr>
                                      <p:to>
                                        <p:strVal val="visible"/>
                                      </p:to>
                                    </p:set>
                                    <p:animEffect transition="in" filter="fade">
                                      <p:cBhvr>
                                        <p:cTn id="94" dur="1000"/>
                                        <p:tgtEl>
                                          <p:spTgt spid="61"/>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62"/>
                                        </p:tgtEl>
                                        <p:attrNameLst>
                                          <p:attrName>style.visibility</p:attrName>
                                        </p:attrNameLst>
                                      </p:cBhvr>
                                      <p:to>
                                        <p:strVal val="visible"/>
                                      </p:to>
                                    </p:set>
                                    <p:animEffect transition="in" filter="fade">
                                      <p:cBhvr>
                                        <p:cTn id="97" dur="1000"/>
                                        <p:tgtEl>
                                          <p:spTgt spid="62"/>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63"/>
                                        </p:tgtEl>
                                        <p:attrNameLst>
                                          <p:attrName>style.visibility</p:attrName>
                                        </p:attrNameLst>
                                      </p:cBhvr>
                                      <p:to>
                                        <p:strVal val="visible"/>
                                      </p:to>
                                    </p:set>
                                    <p:animEffect transition="in" filter="fade">
                                      <p:cBhvr>
                                        <p:cTn id="100" dur="1000"/>
                                        <p:tgtEl>
                                          <p:spTgt spid="63"/>
                                        </p:tgtEl>
                                      </p:cBhvr>
                                    </p:animEffect>
                                  </p:childTnLst>
                                </p:cTn>
                              </p:par>
                            </p:childTnLst>
                          </p:cTn>
                        </p:par>
                        <p:par>
                          <p:cTn id="101" fill="hold">
                            <p:stCondLst>
                              <p:cond delay="10000"/>
                            </p:stCondLst>
                            <p:childTnLst>
                              <p:par>
                                <p:cTn id="102" presetID="10" presetClass="entr" presetSubtype="0" fill="hold" nodeType="afterEffect">
                                  <p:stCondLst>
                                    <p:cond delay="0"/>
                                  </p:stCondLst>
                                  <p:childTnLst>
                                    <p:set>
                                      <p:cBhvr>
                                        <p:cTn id="103" dur="1" fill="hold">
                                          <p:stCondLst>
                                            <p:cond delay="0"/>
                                          </p:stCondLst>
                                        </p:cTn>
                                        <p:tgtEl>
                                          <p:spTgt spid="64"/>
                                        </p:tgtEl>
                                        <p:attrNameLst>
                                          <p:attrName>style.visibility</p:attrName>
                                        </p:attrNameLst>
                                      </p:cBhvr>
                                      <p:to>
                                        <p:strVal val="visible"/>
                                      </p:to>
                                    </p:set>
                                    <p:animEffect transition="in" filter="fade">
                                      <p:cBhvr>
                                        <p:cTn id="104" dur="1000"/>
                                        <p:tgtEl>
                                          <p:spTgt spid="64"/>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65"/>
                                        </p:tgtEl>
                                        <p:attrNameLst>
                                          <p:attrName>style.visibility</p:attrName>
                                        </p:attrNameLst>
                                      </p:cBhvr>
                                      <p:to>
                                        <p:strVal val="visible"/>
                                      </p:to>
                                    </p:set>
                                    <p:animEffect transition="in" filter="fade">
                                      <p:cBhvr>
                                        <p:cTn id="107" dur="1000"/>
                                        <p:tgtEl>
                                          <p:spTgt spid="65"/>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66"/>
                                        </p:tgtEl>
                                        <p:attrNameLst>
                                          <p:attrName>style.visibility</p:attrName>
                                        </p:attrNameLst>
                                      </p:cBhvr>
                                      <p:to>
                                        <p:strVal val="visible"/>
                                      </p:to>
                                    </p:set>
                                    <p:animEffect transition="in" filter="fade">
                                      <p:cBhvr>
                                        <p:cTn id="110" dur="1000"/>
                                        <p:tgtEl>
                                          <p:spTgt spid="66"/>
                                        </p:tgtEl>
                                      </p:cBhvr>
                                    </p:animEffect>
                                  </p:childTnLst>
                                </p:cTn>
                              </p:par>
                            </p:childTnLst>
                          </p:cTn>
                        </p:par>
                        <p:par>
                          <p:cTn id="111" fill="hold">
                            <p:stCondLst>
                              <p:cond delay="11000"/>
                            </p:stCondLst>
                            <p:childTnLst>
                              <p:par>
                                <p:cTn id="112" presetID="10" presetClass="entr" presetSubtype="0" fill="hold" grpId="0" nodeType="afterEffect">
                                  <p:stCondLst>
                                    <p:cond delay="1000"/>
                                  </p:stCondLst>
                                  <p:childTnLst>
                                    <p:set>
                                      <p:cBhvr>
                                        <p:cTn id="113" dur="1" fill="hold">
                                          <p:stCondLst>
                                            <p:cond delay="0"/>
                                          </p:stCondLst>
                                        </p:cTn>
                                        <p:tgtEl>
                                          <p:spTgt spid="42"/>
                                        </p:tgtEl>
                                        <p:attrNameLst>
                                          <p:attrName>style.visibility</p:attrName>
                                        </p:attrNameLst>
                                      </p:cBhvr>
                                      <p:to>
                                        <p:strVal val="visible"/>
                                      </p:to>
                                    </p:set>
                                    <p:animEffect transition="in" filter="fade">
                                      <p:cBhvr>
                                        <p:cTn id="114" dur="10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P spid="33" grpId="0"/>
      <p:bldP spid="34" grpId="0"/>
      <p:bldP spid="35" grpId="0"/>
      <p:bldP spid="38" grpId="0"/>
      <p:bldP spid="39" grpId="0"/>
      <p:bldP spid="40" grpId="0"/>
      <p:bldP spid="31" grpId="0"/>
      <p:bldP spid="44" grpId="0"/>
      <p:bldP spid="48" grpId="0"/>
      <p:bldP spid="50" grpId="0"/>
      <p:bldP spid="51" grpId="0"/>
      <p:bldP spid="53" grpId="0"/>
      <p:bldP spid="54" grpId="0"/>
      <p:bldP spid="56" grpId="0"/>
      <p:bldP spid="57" grpId="0"/>
      <p:bldP spid="59" grpId="0"/>
      <p:bldP spid="60" grpId="0"/>
      <p:bldP spid="62" grpId="0"/>
      <p:bldP spid="63" grpId="0"/>
      <p:bldP spid="65" grpId="0"/>
      <p:bldP spid="66"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6.5 Een afbeelding als menu</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76</a:t>
            </a:r>
            <a:endParaRPr lang="nl-BE" dirty="0">
              <a:solidFill>
                <a:schemeClr val="accent2">
                  <a:lumMod val="75000"/>
                </a:schemeClr>
              </a:solidFill>
            </a:endParaRPr>
          </a:p>
        </p:txBody>
      </p:sp>
      <p:sp>
        <p:nvSpPr>
          <p:cNvPr id="46" name="Gelijkbenige driehoek 45">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47" name="Gelijkbenige driehoek 46">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graphicFrame>
        <p:nvGraphicFramePr>
          <p:cNvPr id="67" name="Tabel 66"/>
          <p:cNvGraphicFramePr>
            <a:graphicFrameLocks noGrp="1"/>
          </p:cNvGraphicFramePr>
          <p:nvPr>
            <p:extLst>
              <p:ext uri="{D42A27DB-BD31-4B8C-83A1-F6EECF244321}">
                <p14:modId xmlns:p14="http://schemas.microsoft.com/office/powerpoint/2010/main" val="1270239058"/>
              </p:ext>
            </p:extLst>
          </p:nvPr>
        </p:nvGraphicFramePr>
        <p:xfrm>
          <a:off x="1463039" y="1615737"/>
          <a:ext cx="10578707" cy="2926080"/>
        </p:xfrm>
        <a:graphic>
          <a:graphicData uri="http://schemas.openxmlformats.org/drawingml/2006/table">
            <a:tbl>
              <a:tblPr firstRow="1" firstCol="1" bandRow="1">
                <a:tableStyleId>{5C22544A-7EE6-4342-B048-85BDC9FD1C3A}</a:tableStyleId>
              </a:tblPr>
              <a:tblGrid>
                <a:gridCol w="583475">
                  <a:extLst>
                    <a:ext uri="{9D8B030D-6E8A-4147-A177-3AD203B41FA5}">
                      <a16:colId xmlns:a16="http://schemas.microsoft.com/office/drawing/2014/main" val="2855085912"/>
                    </a:ext>
                  </a:extLst>
                </a:gridCol>
                <a:gridCol w="999523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12</a:t>
                      </a: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13</a:t>
                      </a:r>
                    </a:p>
                    <a:p>
                      <a:pPr algn="r">
                        <a:lnSpc>
                          <a:spcPct val="100000"/>
                        </a:lnSpc>
                        <a:spcAft>
                          <a:spcPts val="0"/>
                        </a:spcAft>
                      </a:pPr>
                      <a:endPar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14</a:t>
                      </a:r>
                    </a:p>
                    <a:p>
                      <a:pPr algn="r">
                        <a:lnSpc>
                          <a:spcPct val="100000"/>
                        </a:lnSpc>
                        <a:spcAft>
                          <a:spcPts val="0"/>
                        </a:spcAft>
                      </a:pPr>
                      <a:endPar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15</a:t>
                      </a:r>
                    </a:p>
                    <a:p>
                      <a:pPr algn="r">
                        <a:lnSpc>
                          <a:spcPct val="100000"/>
                        </a:lnSpc>
                        <a:spcAft>
                          <a:spcPts val="0"/>
                        </a:spcAft>
                      </a:pPr>
                      <a:endPar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16</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&lt;map name="opening"&gt;</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&lt;area shape="rect" coords="38,44,172,205" alt="Agatha 	Christie" href="pages/biografie.html"&gt;</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&lt;area shape="circle" coords="314,99,77" alt="Hercule</a:t>
                      </a:r>
                      <a:r>
                        <a:rPr lang="it-IT" sz="2400" b="0" baseline="0" dirty="0" smtClean="0">
                          <a:solidFill>
                            <a:schemeClr val="accent6"/>
                          </a:solidFill>
                          <a:effectLst/>
                          <a:latin typeface="Code New Roman" panose="020B0609020204030204" pitchFamily="49" charset="0"/>
                          <a:cs typeface="Code New Roman" panose="020B0609020204030204" pitchFamily="49" charset="0"/>
                        </a:rPr>
                        <a:t> 	</a:t>
                      </a:r>
                      <a:r>
                        <a:rPr lang="it-IT" sz="2400" b="0" dirty="0" smtClean="0">
                          <a:solidFill>
                            <a:schemeClr val="accent6"/>
                          </a:solidFill>
                          <a:effectLst/>
                          <a:latin typeface="Code New Roman" panose="020B0609020204030204" pitchFamily="49" charset="0"/>
                          <a:cs typeface="Code New Roman" panose="020B0609020204030204" pitchFamily="49" charset="0"/>
                        </a:rPr>
                        <a:t>Poirot href="pages/poirot.html"&gt;</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&lt;area shape="poly" coords="491,12,410,80,467,170,542, 	171,591,73" alt="Miss Marple" href="pages/marple.html"&gt;</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&lt;/map&gt;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graphicFrame>
        <p:nvGraphicFramePr>
          <p:cNvPr id="68" name="Tabel 67"/>
          <p:cNvGraphicFramePr>
            <a:graphicFrameLocks noGrp="1"/>
          </p:cNvGraphicFramePr>
          <p:nvPr>
            <p:extLst>
              <p:ext uri="{D42A27DB-BD31-4B8C-83A1-F6EECF244321}">
                <p14:modId xmlns:p14="http://schemas.microsoft.com/office/powerpoint/2010/main" val="3129760875"/>
              </p:ext>
            </p:extLst>
          </p:nvPr>
        </p:nvGraphicFramePr>
        <p:xfrm>
          <a:off x="1463039" y="5408320"/>
          <a:ext cx="10578707" cy="731520"/>
        </p:xfrm>
        <a:graphic>
          <a:graphicData uri="http://schemas.openxmlformats.org/drawingml/2006/table">
            <a:tbl>
              <a:tblPr firstRow="1" firstCol="1" bandRow="1">
                <a:tableStyleId>{5C22544A-7EE6-4342-B048-85BDC9FD1C3A}</a:tableStyleId>
              </a:tblPr>
              <a:tblGrid>
                <a:gridCol w="583475">
                  <a:extLst>
                    <a:ext uri="{9D8B030D-6E8A-4147-A177-3AD203B41FA5}">
                      <a16:colId xmlns:a16="http://schemas.microsoft.com/office/drawing/2014/main" val="2855085912"/>
                    </a:ext>
                  </a:extLst>
                </a:gridCol>
                <a:gridCol w="9995232">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rPr>
                        <a:t>30</a:t>
                      </a:r>
                      <a:endParaRPr lang="nl-BE" sz="24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&lt;img src="plaatjes/opening.jpg" alt="imagemap" </a:t>
                      </a:r>
                    </a:p>
                    <a:p>
                      <a:pPr marL="0" indent="0" algn="l">
                        <a:lnSpc>
                          <a:spcPct val="100000"/>
                        </a:lnSpc>
                        <a:spcBef>
                          <a:spcPts val="0"/>
                        </a:spcBef>
                        <a:spcAft>
                          <a:spcPts val="0"/>
                        </a:spcAft>
                        <a:tabLst>
                          <a:tab pos="200660" algn="l"/>
                          <a:tab pos="400685" algn="l"/>
                          <a:tab pos="562610" algn="l"/>
                          <a:tab pos="762635" algn="l"/>
                        </a:tabLst>
                      </a:pPr>
                      <a:r>
                        <a:rPr lang="it-IT" sz="2400" b="0" dirty="0" smtClean="0">
                          <a:solidFill>
                            <a:schemeClr val="accent6"/>
                          </a:solidFill>
                          <a:effectLst/>
                          <a:latin typeface="Code New Roman" panose="020B0609020204030204" pitchFamily="49" charset="0"/>
                          <a:cs typeface="Code New Roman" panose="020B0609020204030204" pitchFamily="49" charset="0"/>
                        </a:rPr>
                        <a:t>		usemap="#opening"&gt;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69" name="Rechthoek 68"/>
          <p:cNvSpPr/>
          <p:nvPr/>
        </p:nvSpPr>
        <p:spPr>
          <a:xfrm>
            <a:off x="2319078" y="5762171"/>
            <a:ext cx="3399552" cy="500700"/>
          </a:xfrm>
          <a:prstGeom prst="rect">
            <a:avLst/>
          </a:prstGeom>
          <a:noFill/>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70" name="Rechthoek 69"/>
          <p:cNvSpPr/>
          <p:nvPr/>
        </p:nvSpPr>
        <p:spPr>
          <a:xfrm>
            <a:off x="2094106" y="1556568"/>
            <a:ext cx="3399552" cy="500700"/>
          </a:xfrm>
          <a:prstGeom prst="rect">
            <a:avLst/>
          </a:prstGeom>
          <a:noFill/>
          <a:ln w="57150">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cxnSp>
        <p:nvCxnSpPr>
          <p:cNvPr id="71" name="Rechte verbindingslijn met pijl 70"/>
          <p:cNvCxnSpPr/>
          <p:nvPr/>
        </p:nvCxnSpPr>
        <p:spPr>
          <a:xfrm flipH="1" flipV="1">
            <a:off x="3793882" y="2154390"/>
            <a:ext cx="224972" cy="3598109"/>
          </a:xfrm>
          <a:prstGeom prst="straightConnector1">
            <a:avLst/>
          </a:prstGeom>
          <a:ln w="76200">
            <a:solidFill>
              <a:schemeClr val="tx1"/>
            </a:solidFill>
            <a:tailEnd type="triangle"/>
          </a:ln>
        </p:spPr>
        <p:style>
          <a:lnRef idx="1">
            <a:schemeClr val="accent6"/>
          </a:lnRef>
          <a:fillRef idx="0">
            <a:schemeClr val="accent6"/>
          </a:fillRef>
          <a:effectRef idx="0">
            <a:schemeClr val="accent6"/>
          </a:effectRef>
          <a:fontRef idx="minor">
            <a:schemeClr val="tx1"/>
          </a:fontRef>
        </p:style>
      </p:cxnSp>
      <p:pic>
        <p:nvPicPr>
          <p:cNvPr id="72"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73" name="Afbeelding 72"/>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41016235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8"/>
                                        </p:tgtEl>
                                        <p:attrNameLst>
                                          <p:attrName>style.visibility</p:attrName>
                                        </p:attrNameLst>
                                      </p:cBhvr>
                                      <p:to>
                                        <p:strVal val="visible"/>
                                      </p:to>
                                    </p:set>
                                    <p:animEffect transition="in" filter="fade">
                                      <p:cBhvr>
                                        <p:cTn id="7" dur="750"/>
                                        <p:tgtEl>
                                          <p:spTgt spid="68"/>
                                        </p:tgtEl>
                                      </p:cBhvr>
                                    </p:animEffect>
                                  </p:childTnLst>
                                </p:cTn>
                              </p:par>
                            </p:childTnLst>
                          </p:cTn>
                        </p:par>
                        <p:par>
                          <p:cTn id="8" fill="hold">
                            <p:stCondLst>
                              <p:cond delay="750"/>
                            </p:stCondLst>
                            <p:childTnLst>
                              <p:par>
                                <p:cTn id="9" presetID="10" presetClass="entr" presetSubtype="0" fill="hold" grpId="0" nodeType="afterEffect">
                                  <p:stCondLst>
                                    <p:cond delay="1250"/>
                                  </p:stCondLst>
                                  <p:childTnLst>
                                    <p:set>
                                      <p:cBhvr>
                                        <p:cTn id="10" dur="1" fill="hold">
                                          <p:stCondLst>
                                            <p:cond delay="0"/>
                                          </p:stCondLst>
                                        </p:cTn>
                                        <p:tgtEl>
                                          <p:spTgt spid="69"/>
                                        </p:tgtEl>
                                        <p:attrNameLst>
                                          <p:attrName>style.visibility</p:attrName>
                                        </p:attrNameLst>
                                      </p:cBhvr>
                                      <p:to>
                                        <p:strVal val="visible"/>
                                      </p:to>
                                    </p:set>
                                    <p:animEffect transition="in" filter="fade">
                                      <p:cBhvr>
                                        <p:cTn id="11" dur="750"/>
                                        <p:tgtEl>
                                          <p:spTgt spid="69"/>
                                        </p:tgtEl>
                                      </p:cBhvr>
                                    </p:animEffect>
                                  </p:childTnLst>
                                </p:cTn>
                              </p:par>
                              <p:par>
                                <p:cTn id="12" presetID="10" presetClass="entr" presetSubtype="0" fill="hold" nodeType="withEffect">
                                  <p:stCondLst>
                                    <p:cond delay="1250"/>
                                  </p:stCondLst>
                                  <p:childTnLst>
                                    <p:set>
                                      <p:cBhvr>
                                        <p:cTn id="13" dur="1" fill="hold">
                                          <p:stCondLst>
                                            <p:cond delay="0"/>
                                          </p:stCondLst>
                                        </p:cTn>
                                        <p:tgtEl>
                                          <p:spTgt spid="71"/>
                                        </p:tgtEl>
                                        <p:attrNameLst>
                                          <p:attrName>style.visibility</p:attrName>
                                        </p:attrNameLst>
                                      </p:cBhvr>
                                      <p:to>
                                        <p:strVal val="visible"/>
                                      </p:to>
                                    </p:set>
                                    <p:animEffect transition="in" filter="fade">
                                      <p:cBhvr>
                                        <p:cTn id="14" dur="750"/>
                                        <p:tgtEl>
                                          <p:spTgt spid="71"/>
                                        </p:tgtEl>
                                      </p:cBhvr>
                                    </p:animEffect>
                                  </p:childTnLst>
                                </p:cTn>
                              </p:par>
                              <p:par>
                                <p:cTn id="15" presetID="10" presetClass="entr" presetSubtype="0" fill="hold" grpId="0" nodeType="withEffect">
                                  <p:stCondLst>
                                    <p:cond delay="1250"/>
                                  </p:stCondLst>
                                  <p:childTnLst>
                                    <p:set>
                                      <p:cBhvr>
                                        <p:cTn id="16" dur="1" fill="hold">
                                          <p:stCondLst>
                                            <p:cond delay="0"/>
                                          </p:stCondLst>
                                        </p:cTn>
                                        <p:tgtEl>
                                          <p:spTgt spid="70"/>
                                        </p:tgtEl>
                                        <p:attrNameLst>
                                          <p:attrName>style.visibility</p:attrName>
                                        </p:attrNameLst>
                                      </p:cBhvr>
                                      <p:to>
                                        <p:strVal val="visible"/>
                                      </p:to>
                                    </p:set>
                                    <p:animEffect transition="in" filter="fade">
                                      <p:cBhvr>
                                        <p:cTn id="17" dur="750"/>
                                        <p:tgtEl>
                                          <p:spTgt spid="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70"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6.5 Een afbeelding als menu</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76</a:t>
            </a:r>
            <a:endParaRPr lang="nl-BE" dirty="0">
              <a:solidFill>
                <a:schemeClr val="accent2">
                  <a:lumMod val="75000"/>
                </a:schemeClr>
              </a:solidFill>
            </a:endParaRPr>
          </a:p>
        </p:txBody>
      </p:sp>
      <p:sp>
        <p:nvSpPr>
          <p:cNvPr id="46" name="Gelijkbenige driehoek 45">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47" name="Gelijkbenige driehoek 46">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3" name="Afbeelding 2">
            <a:hlinkClick r:id="rId3"/>
          </p:cNvPr>
          <p:cNvPicPr>
            <a:picLocks noChangeAspect="1"/>
          </p:cNvPicPr>
          <p:nvPr/>
        </p:nvPicPr>
        <p:blipFill rotWithShape="1">
          <a:blip r:embed="rId4"/>
          <a:srcRect b="1983"/>
          <a:stretch/>
        </p:blipFill>
        <p:spPr>
          <a:xfrm rot="21433978">
            <a:off x="2371458" y="1239958"/>
            <a:ext cx="8761866" cy="5379679"/>
          </a:xfrm>
          <a:prstGeom prst="rect">
            <a:avLst/>
          </a:prstGeom>
        </p:spPr>
      </p:pic>
      <p:pic>
        <p:nvPicPr>
          <p:cNvPr id="19" name="Tijdelijke aanduiding voor inhoud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0" name="Afbeelding 19"/>
          <p:cNvPicPr/>
          <p:nvPr/>
        </p:nvPicPr>
        <p:blipFill>
          <a:blip r:embed="rId6" cstate="print">
            <a:duotone>
              <a:prstClr val="black"/>
              <a:schemeClr val="accent4">
                <a:tint val="45000"/>
                <a:satMod val="400000"/>
              </a:schemeClr>
            </a:duotone>
            <a:extLst>
              <a:ext uri="{BEBA8EAE-BF5A-486C-A8C5-ECC9F3942E4B}">
                <a14:imgProps xmlns:a14="http://schemas.microsoft.com/office/drawing/2010/main">
                  <a14:imgLayer r:embed="rId7">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109266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6.5 Een afbeelding als menu</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76</a:t>
            </a:r>
            <a:endParaRPr lang="nl-BE" dirty="0">
              <a:solidFill>
                <a:schemeClr val="accent2">
                  <a:lumMod val="75000"/>
                </a:schemeClr>
              </a:solidFill>
            </a:endParaRPr>
          </a:p>
        </p:txBody>
      </p:sp>
      <p:sp>
        <p:nvSpPr>
          <p:cNvPr id="18" name="Rechthoek 17"/>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stap9 </a:t>
            </a:r>
            <a:endParaRPr lang="nl-BE" dirty="0">
              <a:solidFill>
                <a:schemeClr val="accent2">
                  <a:lumMod val="75000"/>
                </a:schemeClr>
              </a:solidFill>
            </a:endParaRPr>
          </a:p>
        </p:txBody>
      </p:sp>
      <p:sp>
        <p:nvSpPr>
          <p:cNvPr id="22" name="Tekstvak 21"/>
          <p:cNvSpPr txBox="1"/>
          <p:nvPr/>
        </p:nvSpPr>
        <p:spPr>
          <a:xfrm>
            <a:off x="1645516" y="1608920"/>
            <a:ext cx="10396229" cy="2831544"/>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Maak </a:t>
            </a:r>
            <a:r>
              <a:rPr lang="nl-BE" sz="2800" dirty="0"/>
              <a:t>met behulp van een online tool de imagemap-code aan en plaats die in de pagina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 Als je waarden lichtjes afwijken van die in het voorbeeld hierboven, is dat geen probleem. Maak rechts van het hoofd van Miss </a:t>
            </a:r>
            <a:r>
              <a:rPr lang="nl-BE" sz="2800" dirty="0" err="1"/>
              <a:t>Marple</a:t>
            </a:r>
            <a:r>
              <a:rPr lang="nl-BE" sz="2800" dirty="0"/>
              <a:t> nog een extra rechthoek aan om de bibliografie te openen.</a:t>
            </a:r>
          </a:p>
          <a:p>
            <a:pPr marL="514350" indent="-514350">
              <a:spcBef>
                <a:spcPts val="1200"/>
              </a:spcBef>
              <a:buClr>
                <a:schemeClr val="accent6"/>
              </a:buClr>
              <a:buFont typeface="Wingdings 3" panose="05040102010807070707" pitchFamily="18" charset="2"/>
              <a:buChar char=""/>
            </a:pPr>
            <a:r>
              <a:rPr lang="nl-BE" sz="2800" dirty="0" smtClean="0"/>
              <a:t>Valideer </a:t>
            </a:r>
            <a:r>
              <a:rPr lang="nl-BE" sz="2800" dirty="0"/>
              <a:t>je web- en stijlpagina’s met de </a:t>
            </a:r>
            <a:r>
              <a:rPr lang="nl-BE" sz="2800" dirty="0" err="1"/>
              <a:t>validator</a:t>
            </a:r>
            <a:r>
              <a:rPr lang="nl-BE" sz="2800" dirty="0"/>
              <a:t> van </a:t>
            </a:r>
            <a:r>
              <a:rPr lang="nl-BE" sz="2800" dirty="0" smtClean="0"/>
              <a:t>W3C.</a:t>
            </a:r>
            <a:endParaRPr lang="nl-BE" sz="2800" dirty="0"/>
          </a:p>
        </p:txBody>
      </p:sp>
      <p:sp>
        <p:nvSpPr>
          <p:cNvPr id="19" name="Gelijkbenige driehoek 18">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0" name="Gelijkbenige driehoek 19">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7"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3" name="Afbeelding 22"/>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33940176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6.5 Een afbeelding als menu</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77</a:t>
            </a:r>
            <a:endParaRPr lang="nl-BE" dirty="0">
              <a:solidFill>
                <a:schemeClr val="accent2">
                  <a:lumMod val="75000"/>
                </a:schemeClr>
              </a:solidFill>
            </a:endParaRPr>
          </a:p>
        </p:txBody>
      </p:sp>
      <p:sp>
        <p:nvSpPr>
          <p:cNvPr id="46" name="Gelijkbenige driehoek 45">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47" name="Gelijkbenige driehoek 46">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5" name="Tekstvak 14"/>
          <p:cNvSpPr txBox="1"/>
          <p:nvPr/>
        </p:nvSpPr>
        <p:spPr>
          <a:xfrm>
            <a:off x="1753324" y="1490315"/>
            <a:ext cx="10438675" cy="769441"/>
          </a:xfrm>
          <a:prstGeom prst="rect">
            <a:avLst/>
          </a:prstGeom>
          <a:noFill/>
        </p:spPr>
        <p:txBody>
          <a:bodyPr wrap="square" rtlCol="0">
            <a:spAutoFit/>
          </a:bodyPr>
          <a:lstStyle/>
          <a:p>
            <a:r>
              <a:rPr lang="nl-BE" sz="4400" dirty="0" smtClean="0"/>
              <a:t>Hyperlinks moeten intuïtief aanvoelen.</a:t>
            </a:r>
            <a:endParaRPr lang="nl-BE" sz="4400" dirty="0"/>
          </a:p>
        </p:txBody>
      </p:sp>
      <p:sp>
        <p:nvSpPr>
          <p:cNvPr id="17" name="Tekstvak 16"/>
          <p:cNvSpPr txBox="1"/>
          <p:nvPr/>
        </p:nvSpPr>
        <p:spPr>
          <a:xfrm>
            <a:off x="1753325" y="3229572"/>
            <a:ext cx="10438675" cy="3154710"/>
          </a:xfrm>
          <a:prstGeom prst="rect">
            <a:avLst/>
          </a:prstGeom>
          <a:noFill/>
        </p:spPr>
        <p:txBody>
          <a:bodyPr wrap="square" rtlCol="0">
            <a:spAutoFit/>
          </a:bodyPr>
          <a:lstStyle/>
          <a:p>
            <a:r>
              <a:rPr lang="nl-BE" sz="19900" dirty="0" smtClean="0">
                <a:solidFill>
                  <a:schemeClr val="accent6"/>
                </a:solidFill>
              </a:rPr>
              <a:t>Klik hier</a:t>
            </a:r>
            <a:endParaRPr lang="nl-BE" sz="19900" dirty="0">
              <a:solidFill>
                <a:schemeClr val="accent6"/>
              </a:solidFill>
            </a:endParaRPr>
          </a:p>
        </p:txBody>
      </p:sp>
      <p:sp>
        <p:nvSpPr>
          <p:cNvPr id="18" name="Vermenigvuldigen 17"/>
          <p:cNvSpPr/>
          <p:nvPr/>
        </p:nvSpPr>
        <p:spPr>
          <a:xfrm>
            <a:off x="905301" y="2573797"/>
            <a:ext cx="11286699" cy="4264632"/>
          </a:xfrm>
          <a:prstGeom prst="mathMultiply">
            <a:avLst>
              <a:gd name="adj1" fmla="val 11359"/>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9"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1" name="Afbeelding 20"/>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97421" y="1502097"/>
            <a:ext cx="900000" cy="900000"/>
          </a:xfrm>
          <a:prstGeom prst="rect">
            <a:avLst/>
          </a:prstGeom>
        </p:spPr>
      </p:pic>
    </p:spTree>
    <p:extLst>
      <p:ext uri="{BB962C8B-B14F-4D97-AF65-F5344CB8AC3E}">
        <p14:creationId xmlns:p14="http://schemas.microsoft.com/office/powerpoint/2010/main" val="6084592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childTnLst>
                          </p:cTn>
                        </p:par>
                        <p:par>
                          <p:cTn id="8" fill="hold">
                            <p:stCondLst>
                              <p:cond delay="1750"/>
                            </p:stCondLst>
                            <p:childTnLst>
                              <p:par>
                                <p:cTn id="9" presetID="10" presetClass="entr" presetSubtype="0" fill="hold" grpId="0" nodeType="afterEffect">
                                  <p:stCondLst>
                                    <p:cond delay="1250"/>
                                  </p:stCondLst>
                                  <p:childTnLst>
                                    <p:set>
                                      <p:cBhvr>
                                        <p:cTn id="10" dur="1" fill="hold">
                                          <p:stCondLst>
                                            <p:cond delay="0"/>
                                          </p:stCondLst>
                                        </p:cTn>
                                        <p:tgtEl>
                                          <p:spTgt spid="18"/>
                                        </p:tgtEl>
                                        <p:attrNameLst>
                                          <p:attrName>style.visibility</p:attrName>
                                        </p:attrNameLst>
                                      </p:cBhvr>
                                      <p:to>
                                        <p:strVal val="visible"/>
                                      </p:to>
                                    </p:set>
                                    <p:animEffect transition="in" filter="fade">
                                      <p:cBhvr>
                                        <p:cTn id="11" dur="75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6.1 Interne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66</a:t>
            </a:r>
            <a:endParaRPr lang="nl-BE" dirty="0">
              <a:solidFill>
                <a:schemeClr val="accent2">
                  <a:lumMod val="75000"/>
                </a:schemeClr>
              </a:solidFill>
            </a:endParaRPr>
          </a:p>
        </p:txBody>
      </p:sp>
      <p:sp>
        <p:nvSpPr>
          <p:cNvPr id="14" name="Rechthoek 13"/>
          <p:cNvSpPr/>
          <p:nvPr/>
        </p:nvSpPr>
        <p:spPr>
          <a:xfrm>
            <a:off x="1463039" y="2872226"/>
            <a:ext cx="5087885" cy="170506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a:t>i</a:t>
            </a:r>
            <a:r>
              <a:rPr lang="nl-BE" sz="2800" dirty="0" smtClean="0"/>
              <a:t>nterne hyperlinks</a:t>
            </a:r>
            <a:endParaRPr lang="nl-BE" sz="2800" dirty="0"/>
          </a:p>
        </p:txBody>
      </p:sp>
      <p:sp>
        <p:nvSpPr>
          <p:cNvPr id="15" name="Rechthoek 14"/>
          <p:cNvSpPr/>
          <p:nvPr/>
        </p:nvSpPr>
        <p:spPr>
          <a:xfrm>
            <a:off x="6902516" y="2858772"/>
            <a:ext cx="5087885" cy="170506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relatieve hyperlinks</a:t>
            </a:r>
            <a:endParaRPr lang="nl-BE" sz="2800" dirty="0"/>
          </a:p>
        </p:txBody>
      </p:sp>
      <p:sp>
        <p:nvSpPr>
          <p:cNvPr id="17" name="Rechthoek 16"/>
          <p:cNvSpPr/>
          <p:nvPr/>
        </p:nvSpPr>
        <p:spPr>
          <a:xfrm>
            <a:off x="1463039" y="4878226"/>
            <a:ext cx="5087885" cy="170506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absolute hyperlinks</a:t>
            </a:r>
            <a:endParaRPr lang="nl-BE" sz="2800" dirty="0"/>
          </a:p>
        </p:txBody>
      </p:sp>
      <p:sp>
        <p:nvSpPr>
          <p:cNvPr id="18" name="Rechthoek 17"/>
          <p:cNvSpPr/>
          <p:nvPr/>
        </p:nvSpPr>
        <p:spPr>
          <a:xfrm>
            <a:off x="6902516" y="4864772"/>
            <a:ext cx="5087885" cy="170506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t>e-mail hyperlinks</a:t>
            </a:r>
            <a:endParaRPr lang="nl-BE" sz="2800" dirty="0"/>
          </a:p>
        </p:txBody>
      </p:sp>
      <p:sp>
        <p:nvSpPr>
          <p:cNvPr id="19" name="Tekstvak 18"/>
          <p:cNvSpPr txBox="1"/>
          <p:nvPr/>
        </p:nvSpPr>
        <p:spPr>
          <a:xfrm>
            <a:off x="2382815" y="1473165"/>
            <a:ext cx="8961024" cy="1200329"/>
          </a:xfrm>
          <a:prstGeom prst="rect">
            <a:avLst/>
          </a:prstGeom>
          <a:noFill/>
        </p:spPr>
        <p:txBody>
          <a:bodyPr wrap="square" rtlCol="0">
            <a:spAutoFit/>
          </a:bodyPr>
          <a:lstStyle/>
          <a:p>
            <a:r>
              <a:rPr lang="nl-BE" sz="7200" b="1" dirty="0" smtClean="0">
                <a:solidFill>
                  <a:schemeClr val="accent6"/>
                </a:solidFill>
              </a:rPr>
              <a:t>4</a:t>
            </a:r>
            <a:r>
              <a:rPr lang="nl-BE" sz="7200" dirty="0" smtClean="0"/>
              <a:t> soorten hyperlinks</a:t>
            </a:r>
            <a:endParaRPr lang="nl-BE" sz="7200" dirty="0"/>
          </a:p>
        </p:txBody>
      </p:sp>
      <p:sp>
        <p:nvSpPr>
          <p:cNvPr id="20" name="Gelijkbenige driehoek 19">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1" name="Gelijkbenige driehoek 20">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2"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3" name="Afbeelding 22"/>
          <p:cNvPicPr/>
          <p:nvPr/>
        </p:nvPicPr>
        <p:blipFill>
          <a:blip r:embed="rId4" cstate="print">
            <a:duotone>
              <a:prstClr val="black"/>
              <a:schemeClr val="accent4">
                <a:tint val="45000"/>
                <a:satMod val="400000"/>
              </a:schemeClr>
            </a:duotone>
            <a:extLst>
              <a:ext uri="{BEBA8EAE-BF5A-486C-A8C5-ECC9F3942E4B}">
                <a14:imgProps xmlns:a14="http://schemas.microsoft.com/office/drawing/2010/main">
                  <a14:imgLayer r:embed="rId5">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8720871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78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Open </a:t>
            </a:r>
            <a:r>
              <a:rPr lang="nl-BE" sz="2800" dirty="0">
                <a:solidFill>
                  <a:schemeClr val="accent6"/>
                </a:solidFill>
                <a:latin typeface="Code New Roman" panose="020B0609020204030204" pitchFamily="49" charset="0"/>
                <a:cs typeface="Code New Roman" panose="020B0609020204030204" pitchFamily="49" charset="0"/>
              </a:rPr>
              <a:t>oefening-1-3</a:t>
            </a:r>
            <a:r>
              <a:rPr lang="nl-BE" sz="2800" dirty="0">
                <a:solidFill>
                  <a:schemeClr val="tx1"/>
                </a:solidFill>
              </a:rPr>
              <a:t>. </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Wijzig </a:t>
            </a:r>
            <a:r>
              <a:rPr lang="nl-BE" sz="2800" dirty="0">
                <a:solidFill>
                  <a:schemeClr val="tx1"/>
                </a:solidFill>
              </a:rPr>
              <a:t>de naam naar </a:t>
            </a:r>
            <a:r>
              <a:rPr lang="nl-BE" sz="2800" dirty="0">
                <a:solidFill>
                  <a:schemeClr val="accent6"/>
                </a:solidFill>
                <a:latin typeface="Code New Roman" panose="020B0609020204030204" pitchFamily="49" charset="0"/>
                <a:cs typeface="Code New Roman" panose="020B0609020204030204" pitchFamily="49" charset="0"/>
              </a:rPr>
              <a:t>oefening-6-1</a:t>
            </a:r>
            <a:r>
              <a:rPr lang="nl-BE" sz="2800" dirty="0">
                <a:solidFill>
                  <a:schemeClr val="tx1"/>
                </a:solidFill>
              </a:rPr>
              <a:t>.</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Voeg </a:t>
            </a:r>
            <a:r>
              <a:rPr lang="nl-BE" sz="2800" dirty="0">
                <a:solidFill>
                  <a:schemeClr val="tx1"/>
                </a:solidFill>
              </a:rPr>
              <a:t>een menu toe met interne hyperlinks naar de informatie over de verschillende eilanden.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Voeg </a:t>
            </a:r>
            <a:r>
              <a:rPr lang="nl-BE" sz="2800" dirty="0">
                <a:solidFill>
                  <a:schemeClr val="tx1"/>
                </a:solidFill>
              </a:rPr>
              <a:t>een icoontje toe waarop de bezoeker kan klikken om terug naar het menu te gaan.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r>
              <a:rPr lang="nl-BE" sz="2800" dirty="0" smtClean="0">
                <a:solidFill>
                  <a:schemeClr val="tx1"/>
                </a:solidFill>
              </a:rPr>
              <a:t>.</a:t>
            </a:r>
            <a:endParaRPr lang="nl-BE" sz="2800" dirty="0">
              <a:solidFill>
                <a:schemeClr val="tx1"/>
              </a:solidFill>
            </a:endParaRPr>
          </a:p>
          <a:p>
            <a:pPr marL="514350" indent="-514350">
              <a:spcBef>
                <a:spcPts val="6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6.1</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598154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78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700" dirty="0" smtClean="0">
                <a:solidFill>
                  <a:schemeClr val="tx1"/>
                </a:solidFill>
              </a:rPr>
              <a:t>Open </a:t>
            </a:r>
            <a:r>
              <a:rPr lang="nl-BE" sz="2700" dirty="0" smtClean="0">
                <a:solidFill>
                  <a:schemeClr val="accent6"/>
                </a:solidFill>
                <a:latin typeface="Code New Roman" panose="020B0609020204030204" pitchFamily="49" charset="0"/>
                <a:cs typeface="Code New Roman" panose="020B0609020204030204" pitchFamily="49" charset="0"/>
              </a:rPr>
              <a:t>oefening-3-2</a:t>
            </a:r>
            <a:r>
              <a:rPr lang="nl-BE" sz="2700" dirty="0" smtClean="0">
                <a:solidFill>
                  <a:schemeClr val="tx1"/>
                </a:solidFill>
              </a:rPr>
              <a:t>. </a:t>
            </a:r>
            <a:endParaRPr lang="nl-BE" sz="2700" dirty="0">
              <a:solidFill>
                <a:schemeClr val="tx1"/>
              </a:solidFill>
            </a:endParaRPr>
          </a:p>
          <a:p>
            <a:pPr marL="342900" lvl="0" indent="-342900">
              <a:spcBef>
                <a:spcPts val="1200"/>
              </a:spcBef>
              <a:buClr>
                <a:schemeClr val="accent6"/>
              </a:buClr>
              <a:buFont typeface="Wingdings 3" panose="05040102010807070707" pitchFamily="18" charset="2"/>
              <a:buChar char="u"/>
            </a:pPr>
            <a:r>
              <a:rPr lang="nl-BE" sz="2700" dirty="0" smtClean="0">
                <a:solidFill>
                  <a:schemeClr val="tx1"/>
                </a:solidFill>
              </a:rPr>
              <a:t>Wijzig </a:t>
            </a:r>
            <a:r>
              <a:rPr lang="nl-BE" sz="2700" dirty="0">
                <a:solidFill>
                  <a:schemeClr val="tx1"/>
                </a:solidFill>
              </a:rPr>
              <a:t>de naam naar </a:t>
            </a:r>
            <a:r>
              <a:rPr lang="nl-BE" sz="2700" dirty="0" smtClean="0">
                <a:solidFill>
                  <a:schemeClr val="accent6"/>
                </a:solidFill>
                <a:latin typeface="Code New Roman" panose="020B0609020204030204" pitchFamily="49" charset="0"/>
                <a:cs typeface="Code New Roman" panose="020B0609020204030204" pitchFamily="49" charset="0"/>
              </a:rPr>
              <a:t>oefening-6-2</a:t>
            </a:r>
            <a:r>
              <a:rPr lang="nl-BE" sz="2700" dirty="0" smtClean="0">
                <a:solidFill>
                  <a:schemeClr val="tx1"/>
                </a:solidFill>
              </a:rPr>
              <a:t>.</a:t>
            </a:r>
            <a:endParaRPr lang="nl-BE" sz="2700" dirty="0">
              <a:solidFill>
                <a:schemeClr val="tx1"/>
              </a:solidFill>
            </a:endParaRPr>
          </a:p>
          <a:p>
            <a:pPr marL="342900" lvl="0" indent="-342900">
              <a:spcBef>
                <a:spcPts val="1200"/>
              </a:spcBef>
              <a:buClr>
                <a:schemeClr val="accent6"/>
              </a:buClr>
              <a:buFont typeface="Wingdings 3" panose="05040102010807070707" pitchFamily="18" charset="2"/>
              <a:buChar char="u"/>
            </a:pPr>
            <a:r>
              <a:rPr lang="nl-BE" sz="2700" dirty="0" smtClean="0">
                <a:solidFill>
                  <a:schemeClr val="tx1"/>
                </a:solidFill>
              </a:rPr>
              <a:t>Maak </a:t>
            </a:r>
            <a:r>
              <a:rPr lang="nl-BE" sz="2700" dirty="0">
                <a:solidFill>
                  <a:schemeClr val="tx1"/>
                </a:solidFill>
              </a:rPr>
              <a:t>van de foto’s van je klasgenoten </a:t>
            </a:r>
            <a:r>
              <a:rPr lang="nl-BE" sz="2700" dirty="0" err="1">
                <a:solidFill>
                  <a:schemeClr val="tx1"/>
                </a:solidFill>
              </a:rPr>
              <a:t>thumbnails</a:t>
            </a:r>
            <a:r>
              <a:rPr lang="nl-BE" sz="2700" dirty="0">
                <a:solidFill>
                  <a:schemeClr val="tx1"/>
                </a:solidFill>
              </a:rPr>
              <a:t>. Enkel de </a:t>
            </a:r>
            <a:r>
              <a:rPr lang="nl-BE" sz="2700" dirty="0" err="1">
                <a:solidFill>
                  <a:schemeClr val="tx1"/>
                </a:solidFill>
              </a:rPr>
              <a:t>thumbnails</a:t>
            </a:r>
            <a:r>
              <a:rPr lang="nl-BE" sz="2700" dirty="0">
                <a:solidFill>
                  <a:schemeClr val="tx1"/>
                </a:solidFill>
              </a:rPr>
              <a:t> en de namen van de leerlingen worden op de pagina getoond.</a:t>
            </a:r>
          </a:p>
          <a:p>
            <a:pPr marL="342900" lvl="0" indent="-342900">
              <a:spcBef>
                <a:spcPts val="1200"/>
              </a:spcBef>
              <a:buClr>
                <a:schemeClr val="accent6"/>
              </a:buClr>
              <a:buFont typeface="Wingdings 3" panose="05040102010807070707" pitchFamily="18" charset="2"/>
              <a:buChar char="u"/>
            </a:pPr>
            <a:r>
              <a:rPr lang="nl-BE" sz="2700" dirty="0" smtClean="0">
                <a:solidFill>
                  <a:schemeClr val="tx1"/>
                </a:solidFill>
              </a:rPr>
              <a:t>Wanneer </a:t>
            </a:r>
            <a:r>
              <a:rPr lang="nl-BE" sz="2700" dirty="0">
                <a:solidFill>
                  <a:schemeClr val="tx1"/>
                </a:solidFill>
              </a:rPr>
              <a:t>de bezoeker op een thumbnail klikt, wordt de informatie van die leerling samen met de grotere foto getoond in een nieuwe pagina.</a:t>
            </a:r>
          </a:p>
          <a:p>
            <a:pPr marL="342900" lvl="0" indent="-342900">
              <a:spcBef>
                <a:spcPts val="1200"/>
              </a:spcBef>
              <a:buClr>
                <a:schemeClr val="accent6"/>
              </a:buClr>
              <a:buFont typeface="Wingdings 3" panose="05040102010807070707" pitchFamily="18" charset="2"/>
              <a:buChar char="u"/>
            </a:pPr>
            <a:r>
              <a:rPr lang="nl-BE" sz="2700" dirty="0" smtClean="0">
                <a:solidFill>
                  <a:schemeClr val="tx1"/>
                </a:solidFill>
              </a:rPr>
              <a:t>Valideer </a:t>
            </a:r>
            <a:r>
              <a:rPr lang="nl-BE" sz="2700" dirty="0">
                <a:solidFill>
                  <a:schemeClr val="tx1"/>
                </a:solidFill>
              </a:rPr>
              <a:t>je web- en stijlpagina’s met de </a:t>
            </a:r>
            <a:r>
              <a:rPr lang="nl-BE" sz="2700" dirty="0" err="1">
                <a:solidFill>
                  <a:schemeClr val="tx1"/>
                </a:solidFill>
              </a:rPr>
              <a:t>validator</a:t>
            </a:r>
            <a:r>
              <a:rPr lang="nl-BE" sz="2700" dirty="0">
                <a:solidFill>
                  <a:schemeClr val="tx1"/>
                </a:solidFill>
              </a:rPr>
              <a:t> van W3C.</a:t>
            </a:r>
          </a:p>
          <a:p>
            <a:pPr lvl="0">
              <a:spcBef>
                <a:spcPts val="1200"/>
              </a:spcBef>
              <a:buClr>
                <a:schemeClr val="accent6"/>
              </a:buClr>
            </a:pPr>
            <a:endParaRPr lang="nl-BE" sz="2800" dirty="0">
              <a:solidFill>
                <a:schemeClr val="tx1"/>
              </a:solidFill>
            </a:endParaRPr>
          </a:p>
          <a:p>
            <a:pPr marL="514350" indent="-514350">
              <a:spcBef>
                <a:spcPts val="6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6.2</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17899420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78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Open </a:t>
            </a:r>
            <a:r>
              <a:rPr lang="nl-BE" sz="2800" dirty="0" smtClean="0">
                <a:solidFill>
                  <a:schemeClr val="accent6"/>
                </a:solidFill>
                <a:latin typeface="Code New Roman" panose="020B0609020204030204" pitchFamily="49" charset="0"/>
                <a:cs typeface="Code New Roman" panose="020B0609020204030204" pitchFamily="49" charset="0"/>
              </a:rPr>
              <a:t>oefening-3-3</a:t>
            </a:r>
            <a:r>
              <a:rPr lang="nl-BE" sz="2800" dirty="0" smtClean="0">
                <a:solidFill>
                  <a:schemeClr val="tx1"/>
                </a:solidFill>
              </a:rPr>
              <a:t>. </a:t>
            </a:r>
            <a:endParaRPr lang="nl-BE" sz="2800" dirty="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Wijzig </a:t>
            </a:r>
            <a:r>
              <a:rPr lang="nl-BE" sz="2800" dirty="0">
                <a:solidFill>
                  <a:schemeClr val="tx1"/>
                </a:solidFill>
              </a:rPr>
              <a:t>de naam naar </a:t>
            </a:r>
            <a:r>
              <a:rPr lang="nl-BE" sz="2800" dirty="0" smtClean="0">
                <a:solidFill>
                  <a:schemeClr val="accent6"/>
                </a:solidFill>
                <a:latin typeface="Code New Roman" panose="020B0609020204030204" pitchFamily="49" charset="0"/>
                <a:cs typeface="Code New Roman" panose="020B0609020204030204" pitchFamily="49" charset="0"/>
              </a:rPr>
              <a:t>oefening-6-3</a:t>
            </a:r>
            <a:r>
              <a:rPr lang="nl-BE" sz="2800" dirty="0" smtClean="0">
                <a:solidFill>
                  <a:schemeClr val="tx1"/>
                </a:solidFill>
              </a:rPr>
              <a:t>.</a:t>
            </a:r>
            <a:endParaRPr lang="nl-BE" sz="2800" dirty="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Voeg </a:t>
            </a:r>
            <a:r>
              <a:rPr lang="nl-BE" sz="2800" dirty="0">
                <a:solidFill>
                  <a:schemeClr val="tx1"/>
                </a:solidFill>
              </a:rPr>
              <a:t>een imagemap toe bij elk kunstwerk, die je gebruikt om meer informatie te geven over enkele details van elk kunstwerk.</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a:p>
            <a:pPr lvl="0">
              <a:spcBef>
                <a:spcPts val="1200"/>
              </a:spcBef>
              <a:buClr>
                <a:schemeClr val="accent6"/>
              </a:buClr>
            </a:pPr>
            <a:endParaRPr lang="nl-BE" sz="2800" dirty="0">
              <a:solidFill>
                <a:schemeClr val="tx1"/>
              </a:solidFill>
            </a:endParaRPr>
          </a:p>
          <a:p>
            <a:pPr marL="514350" indent="-514350">
              <a:spcBef>
                <a:spcPts val="6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6.3</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5908464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78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Open </a:t>
            </a:r>
            <a:r>
              <a:rPr lang="nl-BE" sz="2800" dirty="0" smtClean="0">
                <a:solidFill>
                  <a:schemeClr val="accent6"/>
                </a:solidFill>
                <a:latin typeface="Code New Roman" panose="020B0609020204030204" pitchFamily="49" charset="0"/>
                <a:cs typeface="Code New Roman" panose="020B0609020204030204" pitchFamily="49" charset="0"/>
              </a:rPr>
              <a:t>oefening-3-4</a:t>
            </a:r>
            <a:r>
              <a:rPr lang="nl-BE" sz="2800" dirty="0" smtClean="0">
                <a:solidFill>
                  <a:schemeClr val="tx1"/>
                </a:solidFill>
              </a:rPr>
              <a:t>. </a:t>
            </a:r>
            <a:endParaRPr lang="nl-BE" sz="2800" dirty="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Wijzig </a:t>
            </a:r>
            <a:r>
              <a:rPr lang="nl-BE" sz="2800" dirty="0">
                <a:solidFill>
                  <a:schemeClr val="tx1"/>
                </a:solidFill>
              </a:rPr>
              <a:t>de naam naar </a:t>
            </a:r>
            <a:r>
              <a:rPr lang="nl-BE" sz="2800" dirty="0" smtClean="0">
                <a:solidFill>
                  <a:schemeClr val="accent6"/>
                </a:solidFill>
                <a:latin typeface="Code New Roman" panose="020B0609020204030204" pitchFamily="49" charset="0"/>
                <a:cs typeface="Code New Roman" panose="020B0609020204030204" pitchFamily="49" charset="0"/>
              </a:rPr>
              <a:t>oefening-6-4</a:t>
            </a:r>
            <a:r>
              <a:rPr lang="nl-BE" sz="2800" dirty="0" smtClean="0">
                <a:solidFill>
                  <a:schemeClr val="tx1"/>
                </a:solidFill>
              </a:rPr>
              <a:t>.</a:t>
            </a:r>
            <a:endParaRPr lang="nl-BE" sz="2800" dirty="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Voeg </a:t>
            </a:r>
            <a:r>
              <a:rPr lang="nl-BE" sz="2800" dirty="0">
                <a:solidFill>
                  <a:schemeClr val="tx1"/>
                </a:solidFill>
              </a:rPr>
              <a:t>een pagina-overzicht in zoals ze ook in Wikipedia staan.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Maak </a:t>
            </a:r>
            <a:r>
              <a:rPr lang="nl-BE" sz="2800" dirty="0">
                <a:solidFill>
                  <a:schemeClr val="tx1"/>
                </a:solidFill>
              </a:rPr>
              <a:t>van dit overzicht een aanklikbaar menu met interne hyperlinks.</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Voeg </a:t>
            </a:r>
            <a:r>
              <a:rPr lang="nl-BE" sz="2800" dirty="0">
                <a:solidFill>
                  <a:schemeClr val="tx1"/>
                </a:solidFill>
              </a:rPr>
              <a:t>een icoontje toe waarop de bezoeker kan klikken om terug naar het pagina-overzicht te gaan.</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a:p>
            <a:pPr lvl="0">
              <a:spcBef>
                <a:spcPts val="1200"/>
              </a:spcBef>
              <a:buClr>
                <a:schemeClr val="accent6"/>
              </a:buClr>
            </a:pPr>
            <a:endParaRPr lang="nl-BE" sz="2800" dirty="0">
              <a:solidFill>
                <a:schemeClr val="tx1"/>
              </a:solidFill>
            </a:endParaRPr>
          </a:p>
          <a:p>
            <a:pPr marL="514350" indent="-514350">
              <a:spcBef>
                <a:spcPts val="6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6.4</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38435931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79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Open </a:t>
            </a:r>
            <a:r>
              <a:rPr lang="nl-BE" sz="2800" dirty="0" smtClean="0">
                <a:solidFill>
                  <a:schemeClr val="accent6"/>
                </a:solidFill>
                <a:latin typeface="Code New Roman" panose="020B0609020204030204" pitchFamily="49" charset="0"/>
                <a:cs typeface="Code New Roman" panose="020B0609020204030204" pitchFamily="49" charset="0"/>
              </a:rPr>
              <a:t>oefening-4-4</a:t>
            </a:r>
            <a:r>
              <a:rPr lang="nl-BE" sz="2800" dirty="0" smtClean="0">
                <a:solidFill>
                  <a:schemeClr val="tx1"/>
                </a:solidFill>
              </a:rPr>
              <a:t>. </a:t>
            </a:r>
            <a:endParaRPr lang="nl-BE" sz="2800" dirty="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Wijzig </a:t>
            </a:r>
            <a:r>
              <a:rPr lang="nl-BE" sz="2800" dirty="0">
                <a:solidFill>
                  <a:schemeClr val="tx1"/>
                </a:solidFill>
              </a:rPr>
              <a:t>de naam naar </a:t>
            </a:r>
            <a:r>
              <a:rPr lang="nl-BE" sz="2800" dirty="0" smtClean="0">
                <a:solidFill>
                  <a:schemeClr val="accent6"/>
                </a:solidFill>
                <a:latin typeface="Code New Roman" panose="020B0609020204030204" pitchFamily="49" charset="0"/>
                <a:cs typeface="Code New Roman" panose="020B0609020204030204" pitchFamily="49" charset="0"/>
              </a:rPr>
              <a:t>oefening-6-5</a:t>
            </a:r>
            <a:r>
              <a:rPr lang="nl-BE" sz="2800" dirty="0" smtClean="0">
                <a:solidFill>
                  <a:schemeClr val="tx1"/>
                </a:solidFill>
              </a:rPr>
              <a:t>.</a:t>
            </a:r>
            <a:endParaRPr lang="nl-BE" sz="2800" dirty="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Plaats </a:t>
            </a:r>
            <a:r>
              <a:rPr lang="nl-BE" sz="2800" dirty="0">
                <a:solidFill>
                  <a:schemeClr val="tx1"/>
                </a:solidFill>
              </a:rPr>
              <a:t>onder je lesrooster een </a:t>
            </a:r>
            <a:r>
              <a:rPr lang="nl-BE" sz="2800" dirty="0" err="1">
                <a:solidFill>
                  <a:schemeClr val="tx1"/>
                </a:solidFill>
              </a:rPr>
              <a:t>iframe</a:t>
            </a:r>
            <a:r>
              <a:rPr lang="nl-BE" sz="2800" dirty="0">
                <a:solidFill>
                  <a:schemeClr val="tx1"/>
                </a:solidFill>
              </a:rPr>
              <a:t> met dezelfde breedte als het </a:t>
            </a:r>
            <a:r>
              <a:rPr lang="nl-BE" sz="2800" dirty="0" smtClean="0">
                <a:solidFill>
                  <a:schemeClr val="tx1"/>
                </a:solidFill>
              </a:rPr>
              <a:t>lesrooster</a:t>
            </a:r>
            <a:r>
              <a:rPr lang="nl-BE" sz="2800" dirty="0">
                <a:solidFill>
                  <a:schemeClr val="tx1"/>
                </a:solidFill>
              </a:rPr>
              <a:t>.</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Wanneer </a:t>
            </a:r>
            <a:r>
              <a:rPr lang="nl-BE" sz="2800" dirty="0">
                <a:solidFill>
                  <a:schemeClr val="tx1"/>
                </a:solidFill>
              </a:rPr>
              <a:t>de bezoeker op de naam van een vak in het lesrooster klikt, verschijnt in het </a:t>
            </a:r>
            <a:r>
              <a:rPr lang="nl-BE" sz="2800" dirty="0" err="1">
                <a:solidFill>
                  <a:schemeClr val="tx1"/>
                </a:solidFill>
              </a:rPr>
              <a:t>iframe</a:t>
            </a:r>
            <a:r>
              <a:rPr lang="nl-BE" sz="2800" dirty="0">
                <a:solidFill>
                  <a:schemeClr val="tx1"/>
                </a:solidFill>
              </a:rPr>
              <a:t> een foto van de leerkracht/docent en jouw </a:t>
            </a:r>
            <a:r>
              <a:rPr lang="nl-BE" sz="2800" dirty="0" smtClean="0">
                <a:solidFill>
                  <a:schemeClr val="tx1"/>
                </a:solidFill>
              </a:rPr>
              <a:t>persoonlijke </a:t>
            </a:r>
            <a:r>
              <a:rPr lang="nl-BE" sz="2800" dirty="0">
                <a:solidFill>
                  <a:schemeClr val="tx1"/>
                </a:solidFill>
              </a:rPr>
              <a:t>mening over dat vak.</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a:p>
            <a:pPr lvl="0">
              <a:spcBef>
                <a:spcPts val="1200"/>
              </a:spcBef>
              <a:buClr>
                <a:schemeClr val="accent6"/>
              </a:buClr>
            </a:pPr>
            <a:endParaRPr lang="nl-BE" sz="2800" dirty="0">
              <a:solidFill>
                <a:schemeClr val="tx1"/>
              </a:solidFill>
            </a:endParaRPr>
          </a:p>
          <a:p>
            <a:pPr marL="514350" indent="-514350">
              <a:spcBef>
                <a:spcPts val="6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6.5</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32270676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79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Open </a:t>
            </a:r>
            <a:r>
              <a:rPr lang="nl-BE" sz="2800" dirty="0" smtClean="0">
                <a:solidFill>
                  <a:schemeClr val="accent6"/>
                </a:solidFill>
                <a:latin typeface="Code New Roman" panose="020B0609020204030204" pitchFamily="49" charset="0"/>
                <a:cs typeface="Code New Roman" panose="020B0609020204030204" pitchFamily="49" charset="0"/>
              </a:rPr>
              <a:t>oefening-5-3</a:t>
            </a:r>
            <a:r>
              <a:rPr lang="nl-BE" sz="2800" dirty="0" smtClean="0">
                <a:solidFill>
                  <a:schemeClr val="tx1"/>
                </a:solidFill>
              </a:rPr>
              <a:t>. </a:t>
            </a:r>
            <a:endParaRPr lang="nl-BE" sz="2800" dirty="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Wijzig </a:t>
            </a:r>
            <a:r>
              <a:rPr lang="nl-BE" sz="2800" dirty="0">
                <a:solidFill>
                  <a:schemeClr val="tx1"/>
                </a:solidFill>
              </a:rPr>
              <a:t>de naam naar </a:t>
            </a:r>
            <a:r>
              <a:rPr lang="nl-BE" sz="2800" dirty="0" smtClean="0">
                <a:solidFill>
                  <a:schemeClr val="accent6"/>
                </a:solidFill>
                <a:latin typeface="Code New Roman" panose="020B0609020204030204" pitchFamily="49" charset="0"/>
                <a:cs typeface="Code New Roman" panose="020B0609020204030204" pitchFamily="49" charset="0"/>
              </a:rPr>
              <a:t>oefening-6-6</a:t>
            </a:r>
            <a:r>
              <a:rPr lang="nl-BE" sz="2800" dirty="0" smtClean="0">
                <a:solidFill>
                  <a:schemeClr val="tx1"/>
                </a:solidFill>
              </a:rPr>
              <a:t>.</a:t>
            </a:r>
            <a:endParaRPr lang="nl-BE" sz="2800" dirty="0">
              <a:solidFill>
                <a:schemeClr val="tx1"/>
              </a:solidFill>
            </a:endParaRP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Plaats </a:t>
            </a:r>
            <a:r>
              <a:rPr lang="nl-BE" sz="2800" dirty="0">
                <a:solidFill>
                  <a:schemeClr val="tx1"/>
                </a:solidFill>
              </a:rPr>
              <a:t>elke video in een aparte pagina.</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Maak </a:t>
            </a:r>
            <a:r>
              <a:rPr lang="nl-BE" sz="2800" dirty="0">
                <a:solidFill>
                  <a:schemeClr val="tx1"/>
                </a:solidFill>
              </a:rPr>
              <a:t>een openingspagina met een dynamisch menu. Zorg dat dit menu ook op de pagina’s met de video’s staat.</a:t>
            </a:r>
          </a:p>
          <a:p>
            <a:pPr marL="342900" lvl="0" indent="-342900">
              <a:spcBef>
                <a:spcPts val="1200"/>
              </a:spcBef>
              <a:buClr>
                <a:schemeClr val="accent6"/>
              </a:buClr>
              <a:buFont typeface="Wingdings 3" panose="05040102010807070707" pitchFamily="18" charset="2"/>
              <a:buChar char="u"/>
            </a:pPr>
            <a:r>
              <a:rPr lang="nl-BE" sz="2800" dirty="0" smtClean="0">
                <a:solidFill>
                  <a:schemeClr val="tx1"/>
                </a:solidFill>
              </a:rPr>
              <a:t>Valideer </a:t>
            </a:r>
            <a:r>
              <a:rPr lang="nl-BE" sz="2800" dirty="0">
                <a:solidFill>
                  <a:schemeClr val="tx1"/>
                </a:solidFill>
              </a:rPr>
              <a:t>je web- en stijlpagina’s met de </a:t>
            </a:r>
            <a:r>
              <a:rPr lang="nl-BE" sz="2800" dirty="0" err="1">
                <a:solidFill>
                  <a:schemeClr val="tx1"/>
                </a:solidFill>
              </a:rPr>
              <a:t>validator</a:t>
            </a:r>
            <a:r>
              <a:rPr lang="nl-BE" sz="2800" dirty="0">
                <a:solidFill>
                  <a:schemeClr val="tx1"/>
                </a:solidFill>
              </a:rPr>
              <a:t> van W3C.</a:t>
            </a:r>
          </a:p>
          <a:p>
            <a:pPr lvl="0">
              <a:spcBef>
                <a:spcPts val="1200"/>
              </a:spcBef>
              <a:buClr>
                <a:schemeClr val="accent6"/>
              </a:buClr>
            </a:pPr>
            <a:endParaRPr lang="nl-BE" sz="2800" dirty="0">
              <a:solidFill>
                <a:schemeClr val="tx1"/>
              </a:solidFill>
            </a:endParaRPr>
          </a:p>
          <a:p>
            <a:pPr marL="514350" indent="-514350">
              <a:spcBef>
                <a:spcPts val="6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6.6</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2643019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79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Ontwerp </a:t>
            </a:r>
            <a:r>
              <a:rPr lang="nl-BE" sz="2400" dirty="0">
                <a:solidFill>
                  <a:schemeClr val="tx1"/>
                </a:solidFill>
              </a:rPr>
              <a:t>een website met toeristische informatie over een land.</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Je </a:t>
            </a:r>
            <a:r>
              <a:rPr lang="nl-BE" sz="2400" dirty="0">
                <a:solidFill>
                  <a:schemeClr val="tx1"/>
                </a:solidFill>
              </a:rPr>
              <a:t>maakt een startpagina met een algemene voorstelling van het land en een kaart van dat land.</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Bezoekers </a:t>
            </a:r>
            <a:r>
              <a:rPr lang="nl-BE" sz="2400" dirty="0">
                <a:solidFill>
                  <a:schemeClr val="tx1"/>
                </a:solidFill>
              </a:rPr>
              <a:t>kunnen op minstens drie verschillende plaatsen van de kaart klikken om over die plaats toeristische informatie te krijgen. Maak </a:t>
            </a:r>
            <a:r>
              <a:rPr lang="nl-BE" sz="2400" dirty="0" smtClean="0">
                <a:solidFill>
                  <a:schemeClr val="tx1"/>
                </a:solidFill>
              </a:rPr>
              <a:t>hiervoor </a:t>
            </a:r>
            <a:r>
              <a:rPr lang="nl-BE" sz="2400" dirty="0">
                <a:solidFill>
                  <a:schemeClr val="tx1"/>
                </a:solidFill>
              </a:rPr>
              <a:t>gebruik van een imagemap.</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Sluit </a:t>
            </a:r>
            <a:r>
              <a:rPr lang="nl-BE" sz="2400" dirty="0">
                <a:solidFill>
                  <a:schemeClr val="tx1"/>
                </a:solidFill>
              </a:rPr>
              <a:t>in de pagina’s met toeristische informatie over drie plaatsen een kaartje uit Google </a:t>
            </a:r>
            <a:r>
              <a:rPr lang="nl-BE" sz="2400" dirty="0" err="1">
                <a:solidFill>
                  <a:schemeClr val="tx1"/>
                </a:solidFill>
              </a:rPr>
              <a:t>Maps</a:t>
            </a:r>
            <a:r>
              <a:rPr lang="nl-BE" sz="2400" dirty="0">
                <a:solidFill>
                  <a:schemeClr val="tx1"/>
                </a:solidFill>
              </a:rPr>
              <a:t> in dat de locatie duidelijk weergeeft.</a:t>
            </a:r>
          </a:p>
          <a:p>
            <a:pPr lvl="0" algn="r">
              <a:spcBef>
                <a:spcPts val="1200"/>
              </a:spcBef>
              <a:buClr>
                <a:schemeClr val="accent6"/>
              </a:buClr>
            </a:pPr>
            <a:r>
              <a:rPr lang="nl-BE" sz="2800" dirty="0" smtClean="0">
                <a:solidFill>
                  <a:schemeClr val="tx1"/>
                </a:solidFill>
              </a:rPr>
              <a:t/>
            </a:r>
            <a:br>
              <a:rPr lang="nl-BE" sz="2800" dirty="0" smtClean="0">
                <a:solidFill>
                  <a:schemeClr val="tx1"/>
                </a:solidFill>
              </a:rPr>
            </a:br>
            <a:r>
              <a:rPr lang="nl-BE" sz="2800" dirty="0" smtClean="0">
                <a:solidFill>
                  <a:schemeClr val="tx1"/>
                </a:solidFill>
              </a:rPr>
              <a:t>../..</a:t>
            </a:r>
            <a:endParaRPr lang="nl-BE" sz="2800" dirty="0">
              <a:solidFill>
                <a:schemeClr val="tx1"/>
              </a:solidFill>
            </a:endParaRPr>
          </a:p>
          <a:p>
            <a:pPr marL="514350" indent="-514350">
              <a:spcBef>
                <a:spcPts val="6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6.7</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756204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79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lvl="0">
              <a:spcBef>
                <a:spcPts val="1200"/>
              </a:spcBef>
              <a:buClr>
                <a:schemeClr val="accent6"/>
              </a:buClr>
            </a:pPr>
            <a:r>
              <a:rPr lang="nl-BE" sz="2400" dirty="0" smtClean="0">
                <a:solidFill>
                  <a:schemeClr val="tx1"/>
                </a:solidFill>
              </a:rPr>
              <a:t>../..</a:t>
            </a:r>
            <a:br>
              <a:rPr lang="nl-BE" sz="2400" dirty="0" smtClean="0">
                <a:solidFill>
                  <a:schemeClr val="tx1"/>
                </a:solidFill>
              </a:rPr>
            </a:br>
            <a:endParaRPr lang="nl-BE" sz="24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Maak </a:t>
            </a:r>
            <a:r>
              <a:rPr lang="nl-BE" sz="2400" dirty="0">
                <a:solidFill>
                  <a:schemeClr val="tx1"/>
                </a:solidFill>
              </a:rPr>
              <a:t>gebruik van een dynamisch menu met hyperlinks naar de </a:t>
            </a:r>
            <a:r>
              <a:rPr lang="nl-BE" sz="2400" dirty="0" smtClean="0">
                <a:solidFill>
                  <a:schemeClr val="tx1"/>
                </a:solidFill>
              </a:rPr>
              <a:t>verschillende </a:t>
            </a:r>
            <a:r>
              <a:rPr lang="nl-BE" sz="2400" dirty="0">
                <a:solidFill>
                  <a:schemeClr val="tx1"/>
                </a:solidFill>
              </a:rPr>
              <a:t>pagina’s van je website.</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Voeg </a:t>
            </a:r>
            <a:r>
              <a:rPr lang="nl-BE" sz="2400" dirty="0">
                <a:solidFill>
                  <a:schemeClr val="tx1"/>
                </a:solidFill>
              </a:rPr>
              <a:t>één of meerdere hyperlinks toe naar andere websites voor meer informatie.</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Zorg </a:t>
            </a:r>
            <a:r>
              <a:rPr lang="nl-BE" sz="2400" dirty="0">
                <a:solidFill>
                  <a:schemeClr val="tx1"/>
                </a:solidFill>
              </a:rPr>
              <a:t>voor een aantrekkelijke, creatieve vormgeving, aangepast aan je doelgroep.</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Valideer </a:t>
            </a:r>
            <a:r>
              <a:rPr lang="nl-BE" sz="2400" dirty="0">
                <a:solidFill>
                  <a:schemeClr val="tx1"/>
                </a:solidFill>
              </a:rPr>
              <a:t>je web- en stijlpagina’s met de </a:t>
            </a:r>
            <a:r>
              <a:rPr lang="nl-BE" sz="2400" dirty="0" err="1">
                <a:solidFill>
                  <a:schemeClr val="tx1"/>
                </a:solidFill>
              </a:rPr>
              <a:t>validator</a:t>
            </a:r>
            <a:r>
              <a:rPr lang="nl-BE" sz="2400" dirty="0">
                <a:solidFill>
                  <a:schemeClr val="tx1"/>
                </a:solidFill>
              </a:rPr>
              <a:t> van W3C.</a:t>
            </a:r>
          </a:p>
          <a:p>
            <a:pPr lvl="0">
              <a:spcBef>
                <a:spcPts val="1200"/>
              </a:spcBef>
              <a:buClr>
                <a:schemeClr val="accent6"/>
              </a:buClr>
            </a:pPr>
            <a:endParaRPr lang="nl-BE" sz="2800" dirty="0">
              <a:solidFill>
                <a:schemeClr val="tx1"/>
              </a:solidFill>
            </a:endParaRPr>
          </a:p>
          <a:p>
            <a:pPr marL="514350" indent="-514350">
              <a:spcBef>
                <a:spcPts val="6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6.7</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3727658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80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Ontwerp </a:t>
            </a:r>
            <a:r>
              <a:rPr lang="nl-BE" sz="2400" dirty="0">
                <a:solidFill>
                  <a:schemeClr val="tx1"/>
                </a:solidFill>
              </a:rPr>
              <a:t>een website met informatie over een technologisch product.</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Je </a:t>
            </a:r>
            <a:r>
              <a:rPr lang="nl-BE" sz="2400" dirty="0">
                <a:solidFill>
                  <a:schemeClr val="tx1"/>
                </a:solidFill>
              </a:rPr>
              <a:t>maakt een startpagina met een voorstelling van je product.</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Bezoekers </a:t>
            </a:r>
            <a:r>
              <a:rPr lang="nl-BE" sz="2400" dirty="0">
                <a:solidFill>
                  <a:schemeClr val="tx1"/>
                </a:solidFill>
              </a:rPr>
              <a:t>kunnen op verschillende plaatsen van de afbeelding van je product klikken om over dat deel meer informatie te krijgen. Maak </a:t>
            </a:r>
            <a:r>
              <a:rPr lang="nl-BE" sz="2400" dirty="0" smtClean="0">
                <a:solidFill>
                  <a:schemeClr val="tx1"/>
                </a:solidFill>
              </a:rPr>
              <a:t>hiervoor </a:t>
            </a:r>
            <a:r>
              <a:rPr lang="nl-BE" sz="2400" dirty="0">
                <a:solidFill>
                  <a:schemeClr val="tx1"/>
                </a:solidFill>
              </a:rPr>
              <a:t>gebruik van een imagemap.</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Maak </a:t>
            </a:r>
            <a:r>
              <a:rPr lang="nl-BE" sz="2400" dirty="0">
                <a:solidFill>
                  <a:schemeClr val="tx1"/>
                </a:solidFill>
              </a:rPr>
              <a:t>gebruik van een dynamisch menu met hyperlinks naar de </a:t>
            </a:r>
            <a:r>
              <a:rPr lang="nl-BE" sz="2400" dirty="0" smtClean="0">
                <a:solidFill>
                  <a:schemeClr val="tx1"/>
                </a:solidFill>
              </a:rPr>
              <a:t>verschillende </a:t>
            </a:r>
            <a:r>
              <a:rPr lang="nl-BE" sz="2400" dirty="0">
                <a:solidFill>
                  <a:schemeClr val="tx1"/>
                </a:solidFill>
              </a:rPr>
              <a:t>pagina’s van je website.</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Voeg </a:t>
            </a:r>
            <a:r>
              <a:rPr lang="nl-BE" sz="2400" dirty="0">
                <a:solidFill>
                  <a:schemeClr val="tx1"/>
                </a:solidFill>
              </a:rPr>
              <a:t>één of meerdere hyperlinks toe naar andere websites voor meer informatie.</a:t>
            </a:r>
          </a:p>
          <a:p>
            <a:pPr algn="r">
              <a:spcBef>
                <a:spcPts val="600"/>
              </a:spcBef>
              <a:buClr>
                <a:schemeClr val="accent6"/>
              </a:buClr>
            </a:pPr>
            <a:r>
              <a:rPr lang="nl-BE" sz="2000" dirty="0" smtClean="0">
                <a:solidFill>
                  <a:schemeClr val="tx1"/>
                </a:solidFill>
              </a:rPr>
              <a:t>../..</a:t>
            </a: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6.8</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15096767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80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lvl="0">
              <a:spcBef>
                <a:spcPts val="1200"/>
              </a:spcBef>
              <a:buClr>
                <a:schemeClr val="accent6"/>
              </a:buClr>
            </a:pPr>
            <a:r>
              <a:rPr lang="nl-BE" sz="2400" dirty="0" smtClean="0">
                <a:solidFill>
                  <a:schemeClr val="tx1"/>
                </a:solidFill>
              </a:rPr>
              <a:t>../..</a:t>
            </a:r>
          </a:p>
          <a:p>
            <a:pPr marL="342900" lvl="0" indent="-342900">
              <a:spcBef>
                <a:spcPts val="1200"/>
              </a:spcBef>
              <a:buClr>
                <a:schemeClr val="accent6"/>
              </a:buClr>
              <a:buFont typeface="Wingdings 3" panose="05040102010807070707" pitchFamily="18" charset="2"/>
              <a:buChar char="u"/>
            </a:pPr>
            <a:endParaRPr lang="nl-BE" sz="24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Zoek </a:t>
            </a:r>
            <a:r>
              <a:rPr lang="nl-BE" sz="2400" dirty="0">
                <a:solidFill>
                  <a:schemeClr val="tx1"/>
                </a:solidFill>
              </a:rPr>
              <a:t>of maak een PDF-document met meer uitleg over je product dat je op je website plaatst en dat bezoekers kunnen downloaden. Dat kan een handleiding zijn of een commerciële brochure.</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Zorg </a:t>
            </a:r>
            <a:r>
              <a:rPr lang="nl-BE" sz="2400" dirty="0">
                <a:solidFill>
                  <a:schemeClr val="tx1"/>
                </a:solidFill>
              </a:rPr>
              <a:t>voor een aantrekkelijke, creatieve vormgeving, aangepast aan je doelgroep.</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Valideer </a:t>
            </a:r>
            <a:r>
              <a:rPr lang="nl-BE" sz="2400" dirty="0">
                <a:solidFill>
                  <a:schemeClr val="tx1"/>
                </a:solidFill>
              </a:rPr>
              <a:t>je web- en stijlpagina’s met de </a:t>
            </a:r>
            <a:r>
              <a:rPr lang="nl-BE" sz="2400" dirty="0" err="1">
                <a:solidFill>
                  <a:schemeClr val="tx1"/>
                </a:solidFill>
              </a:rPr>
              <a:t>validator</a:t>
            </a:r>
            <a:r>
              <a:rPr lang="nl-BE" sz="2400" dirty="0">
                <a:solidFill>
                  <a:schemeClr val="tx1"/>
                </a:solidFill>
              </a:rPr>
              <a:t> van W3C.</a:t>
            </a:r>
          </a:p>
          <a:p>
            <a:pPr marL="514350" indent="-514350">
              <a:spcBef>
                <a:spcPts val="600"/>
              </a:spcBef>
              <a:buClr>
                <a:schemeClr val="accent6"/>
              </a:buClr>
              <a:buFont typeface="Wingdings 3" panose="05040102010807070707" pitchFamily="18" charset="2"/>
              <a:buChar char="u"/>
            </a:pPr>
            <a:endParaRPr lang="nl-BE" sz="20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6.8</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4130080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6.1 Interne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66</a:t>
            </a:r>
            <a:endParaRPr lang="nl-BE" dirty="0">
              <a:solidFill>
                <a:schemeClr val="accent2">
                  <a:lumMod val="75000"/>
                </a:schemeClr>
              </a:solidFill>
            </a:endParaRPr>
          </a:p>
        </p:txBody>
      </p:sp>
      <p:pic>
        <p:nvPicPr>
          <p:cNvPr id="3074" name="Picture 2" descr="HTML File Extension Icon 256x256 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3082" y="3049033"/>
            <a:ext cx="1382707" cy="1382707"/>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JPG File Extension Icon 256x256 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469305" y="3049033"/>
            <a:ext cx="1389766" cy="1389766"/>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PDF File Extension Icon 256x256 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73082" y="4679054"/>
            <a:ext cx="1375803" cy="1375803"/>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descr="MP4 File Extension Icon 256x256 png"/>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462401" y="4670555"/>
            <a:ext cx="1381297" cy="1381297"/>
          </a:xfrm>
          <a:prstGeom prst="rect">
            <a:avLst/>
          </a:prstGeom>
          <a:noFill/>
          <a:extLst>
            <a:ext uri="{909E8E84-426E-40DD-AFC4-6F175D3DCCD1}">
              <a14:hiddenFill xmlns:a14="http://schemas.microsoft.com/office/drawing/2010/main">
                <a:solidFill>
                  <a:srgbClr val="FFFFFF"/>
                </a:solidFill>
              </a14:hiddenFill>
            </a:ext>
          </a:extLst>
        </p:spPr>
      </p:pic>
      <p:pic>
        <p:nvPicPr>
          <p:cNvPr id="3082" name="Picture 10" descr="TXT File Extension Icon 256x256 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72587" y="3056387"/>
            <a:ext cx="1368000" cy="1368000"/>
          </a:xfrm>
          <a:prstGeom prst="rect">
            <a:avLst/>
          </a:prstGeom>
          <a:noFill/>
          <a:extLst>
            <a:ext uri="{909E8E84-426E-40DD-AFC4-6F175D3DCCD1}">
              <a14:hiddenFill xmlns:a14="http://schemas.microsoft.com/office/drawing/2010/main">
                <a:solidFill>
                  <a:srgbClr val="FFFFFF"/>
                </a:solidFill>
              </a14:hiddenFill>
            </a:ext>
          </a:extLst>
        </p:spPr>
      </p:pic>
      <p:pic>
        <p:nvPicPr>
          <p:cNvPr id="3" name="Afbeelding 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072587" y="4675781"/>
            <a:ext cx="1371600" cy="1381125"/>
          </a:xfrm>
          <a:prstGeom prst="rect">
            <a:avLst/>
          </a:prstGeom>
        </p:spPr>
      </p:pic>
      <p:pic>
        <p:nvPicPr>
          <p:cNvPr id="3084" name="Picture 12" descr="XLS File Extension Icon 256x256 pn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082977" y="3056386"/>
            <a:ext cx="1368000" cy="1368000"/>
          </a:xfrm>
          <a:prstGeom prst="rect">
            <a:avLst/>
          </a:prstGeom>
          <a:noFill/>
          <a:extLst>
            <a:ext uri="{909E8E84-426E-40DD-AFC4-6F175D3DCCD1}">
              <a14:hiddenFill xmlns:a14="http://schemas.microsoft.com/office/drawing/2010/main">
                <a:solidFill>
                  <a:srgbClr val="FFFFFF"/>
                </a:solidFill>
              </a14:hiddenFill>
            </a:ext>
          </a:extLst>
        </p:spPr>
      </p:pic>
      <p:pic>
        <p:nvPicPr>
          <p:cNvPr id="3086" name="Picture 14" descr="ZIP File Extension Icon 256x256 png"/>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060700" y="4670555"/>
            <a:ext cx="1368000" cy="1368000"/>
          </a:xfrm>
          <a:prstGeom prst="rect">
            <a:avLst/>
          </a:prstGeom>
          <a:noFill/>
          <a:extLst>
            <a:ext uri="{909E8E84-426E-40DD-AFC4-6F175D3DCCD1}">
              <a14:hiddenFill xmlns:a14="http://schemas.microsoft.com/office/drawing/2010/main">
                <a:solidFill>
                  <a:srgbClr val="FFFFFF"/>
                </a:solidFill>
              </a14:hiddenFill>
            </a:ext>
          </a:extLst>
        </p:spPr>
      </p:pic>
      <p:pic>
        <p:nvPicPr>
          <p:cNvPr id="3088" name="Picture 16" descr="ISO File Extension Icon 256x256 png"/>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664493" y="3056386"/>
            <a:ext cx="1368000" cy="1368000"/>
          </a:xfrm>
          <a:prstGeom prst="rect">
            <a:avLst/>
          </a:prstGeom>
          <a:noFill/>
          <a:extLst>
            <a:ext uri="{909E8E84-426E-40DD-AFC4-6F175D3DCCD1}">
              <a14:hiddenFill xmlns:a14="http://schemas.microsoft.com/office/drawing/2010/main">
                <a:solidFill>
                  <a:srgbClr val="FFFFFF"/>
                </a:solidFill>
              </a14:hiddenFill>
            </a:ext>
          </a:extLst>
        </p:spPr>
      </p:pic>
      <p:pic>
        <p:nvPicPr>
          <p:cNvPr id="3090" name="Picture 18" descr="EXE File Extension Icon 256x256 png"/>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670886" y="4666653"/>
            <a:ext cx="1375803" cy="1375803"/>
          </a:xfrm>
          <a:prstGeom prst="rect">
            <a:avLst/>
          </a:prstGeom>
          <a:noFill/>
          <a:extLst>
            <a:ext uri="{909E8E84-426E-40DD-AFC4-6F175D3DCCD1}">
              <a14:hiddenFill xmlns:a14="http://schemas.microsoft.com/office/drawing/2010/main">
                <a:solidFill>
                  <a:srgbClr val="FFFFFF"/>
                </a:solidFill>
              </a14:hiddenFill>
            </a:ext>
          </a:extLst>
        </p:spPr>
      </p:pic>
      <p:pic>
        <p:nvPicPr>
          <p:cNvPr id="3092" name="Picture 20" descr="RAR File Extension Icon 256x256 png"/>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10246009" y="3044251"/>
            <a:ext cx="1368000" cy="1368000"/>
          </a:xfrm>
          <a:prstGeom prst="rect">
            <a:avLst/>
          </a:prstGeom>
          <a:noFill/>
          <a:extLst>
            <a:ext uri="{909E8E84-426E-40DD-AFC4-6F175D3DCCD1}">
              <a14:hiddenFill xmlns:a14="http://schemas.microsoft.com/office/drawing/2010/main">
                <a:solidFill>
                  <a:srgbClr val="FFFFFF"/>
                </a:solidFill>
              </a14:hiddenFill>
            </a:ext>
          </a:extLst>
        </p:spPr>
      </p:pic>
      <p:pic>
        <p:nvPicPr>
          <p:cNvPr id="3094" name="Picture 22" descr="DLL File Extension Icon 256x256 png"/>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0203136" y="4677203"/>
            <a:ext cx="1368000" cy="1368000"/>
          </a:xfrm>
          <a:prstGeom prst="rect">
            <a:avLst/>
          </a:prstGeom>
          <a:noFill/>
          <a:extLst>
            <a:ext uri="{909E8E84-426E-40DD-AFC4-6F175D3DCCD1}">
              <a14:hiddenFill xmlns:a14="http://schemas.microsoft.com/office/drawing/2010/main">
                <a:solidFill>
                  <a:srgbClr val="FFFFFF"/>
                </a:solidFill>
              </a14:hiddenFill>
            </a:ext>
          </a:extLst>
        </p:spPr>
      </p:pic>
      <p:sp>
        <p:nvSpPr>
          <p:cNvPr id="12" name="Afgeronde rechthoek 11"/>
          <p:cNvSpPr/>
          <p:nvPr/>
        </p:nvSpPr>
        <p:spPr>
          <a:xfrm>
            <a:off x="1548471" y="2014553"/>
            <a:ext cx="5203921" cy="4582190"/>
          </a:xfrm>
          <a:prstGeom prst="roundRect">
            <a:avLst>
              <a:gd name="adj" fmla="val 6838"/>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21" name="Afgeronde rechthoek 20"/>
          <p:cNvSpPr/>
          <p:nvPr/>
        </p:nvSpPr>
        <p:spPr>
          <a:xfrm>
            <a:off x="1873082" y="1459349"/>
            <a:ext cx="4567505" cy="111040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Worden in het browservenster geopend</a:t>
            </a:r>
            <a:endParaRPr lang="nl-BE" sz="2800" dirty="0"/>
          </a:p>
        </p:txBody>
      </p:sp>
      <p:sp>
        <p:nvSpPr>
          <p:cNvPr id="34" name="Afgeronde rechthoek 33"/>
          <p:cNvSpPr/>
          <p:nvPr/>
        </p:nvSpPr>
        <p:spPr>
          <a:xfrm>
            <a:off x="6749826" y="2006582"/>
            <a:ext cx="5203921" cy="4582190"/>
          </a:xfrm>
          <a:prstGeom prst="roundRect">
            <a:avLst>
              <a:gd name="adj" fmla="val 6838"/>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35" name="Afgeronde rechthoek 34"/>
          <p:cNvSpPr/>
          <p:nvPr/>
        </p:nvSpPr>
        <p:spPr>
          <a:xfrm>
            <a:off x="7074437" y="1451378"/>
            <a:ext cx="4567505" cy="1110408"/>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Worden </a:t>
            </a:r>
            <a:r>
              <a:rPr lang="nl-BE" sz="2800" dirty="0" err="1" smtClean="0"/>
              <a:t>gedownloaded</a:t>
            </a:r>
            <a:endParaRPr lang="nl-BE" sz="2800" dirty="0"/>
          </a:p>
        </p:txBody>
      </p:sp>
      <p:sp>
        <p:nvSpPr>
          <p:cNvPr id="36" name="Gelijkbenige driehoek 35">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37" name="Gelijkbenige driehoek 36">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38" name="Tijdelijke aanduiding voor inhoud 4"/>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39" name="Afbeelding 38"/>
          <p:cNvPicPr/>
          <p:nvPr/>
        </p:nvPicPr>
        <p:blipFill>
          <a:blip r:embed="rId16" cstate="print">
            <a:duotone>
              <a:prstClr val="black"/>
              <a:schemeClr val="accent4">
                <a:tint val="45000"/>
                <a:satMod val="400000"/>
              </a:schemeClr>
            </a:duotone>
            <a:extLst>
              <a:ext uri="{BEBA8EAE-BF5A-486C-A8C5-ECC9F3942E4B}">
                <a14:imgProps xmlns:a14="http://schemas.microsoft.com/office/drawing/2010/main">
                  <a14:imgLayer r:embed="rId17">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29313216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75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750"/>
                                        <p:tgtEl>
                                          <p:spTgt spid="12"/>
                                        </p:tgtEl>
                                      </p:cBhvr>
                                    </p:animEffect>
                                  </p:childTnLst>
                                </p:cTn>
                              </p:par>
                            </p:childTnLst>
                          </p:cTn>
                        </p:par>
                        <p:par>
                          <p:cTn id="11" fill="hold">
                            <p:stCondLst>
                              <p:cond delay="750"/>
                            </p:stCondLst>
                            <p:childTnLst>
                              <p:par>
                                <p:cTn id="12" presetID="10" presetClass="entr" presetSubtype="0" fill="hold" grpId="0" nodeType="afterEffect">
                                  <p:stCondLst>
                                    <p:cond delay="1000"/>
                                  </p:stCondLst>
                                  <p:childTnLst>
                                    <p:set>
                                      <p:cBhvr>
                                        <p:cTn id="13" dur="1" fill="hold">
                                          <p:stCondLst>
                                            <p:cond delay="0"/>
                                          </p:stCondLst>
                                        </p:cTn>
                                        <p:tgtEl>
                                          <p:spTgt spid="35"/>
                                        </p:tgtEl>
                                        <p:attrNameLst>
                                          <p:attrName>style.visibility</p:attrName>
                                        </p:attrNameLst>
                                      </p:cBhvr>
                                      <p:to>
                                        <p:strVal val="visible"/>
                                      </p:to>
                                    </p:set>
                                    <p:animEffect transition="in" filter="fade">
                                      <p:cBhvr>
                                        <p:cTn id="14" dur="750"/>
                                        <p:tgtEl>
                                          <p:spTgt spid="35"/>
                                        </p:tgtEl>
                                      </p:cBhvr>
                                    </p:animEffect>
                                  </p:childTnLst>
                                </p:cTn>
                              </p:par>
                              <p:par>
                                <p:cTn id="15" presetID="10" presetClass="entr" presetSubtype="0" fill="hold" grpId="0" nodeType="withEffect">
                                  <p:stCondLst>
                                    <p:cond delay="1000"/>
                                  </p:stCondLst>
                                  <p:childTnLst>
                                    <p:set>
                                      <p:cBhvr>
                                        <p:cTn id="16" dur="1" fill="hold">
                                          <p:stCondLst>
                                            <p:cond delay="0"/>
                                          </p:stCondLst>
                                        </p:cTn>
                                        <p:tgtEl>
                                          <p:spTgt spid="34"/>
                                        </p:tgtEl>
                                        <p:attrNameLst>
                                          <p:attrName>style.visibility</p:attrName>
                                        </p:attrNameLst>
                                      </p:cBhvr>
                                      <p:to>
                                        <p:strVal val="visible"/>
                                      </p:to>
                                    </p:set>
                                    <p:animEffect transition="in" filter="fade">
                                      <p:cBhvr>
                                        <p:cTn id="17" dur="7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21" grpId="0" animBg="1"/>
      <p:bldP spid="34" grpId="0" animBg="1"/>
      <p:bldP spid="35"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80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Ontwerp </a:t>
            </a:r>
            <a:r>
              <a:rPr lang="nl-BE" sz="2400" dirty="0">
                <a:solidFill>
                  <a:schemeClr val="tx1"/>
                </a:solidFill>
              </a:rPr>
              <a:t>een website over een bekende uitvinder. Je website bevat een pagina met een biografie van de uitvinder, en minstens twee </a:t>
            </a:r>
            <a:r>
              <a:rPr lang="nl-BE" sz="2400" dirty="0" smtClean="0">
                <a:solidFill>
                  <a:schemeClr val="tx1"/>
                </a:solidFill>
              </a:rPr>
              <a:t>afzonderlijke </a:t>
            </a:r>
            <a:r>
              <a:rPr lang="nl-BE" sz="2400" dirty="0">
                <a:solidFill>
                  <a:schemeClr val="tx1"/>
                </a:solidFill>
              </a:rPr>
              <a:t>pagina’s met uitleg over en foto’s van de uitvindingen die deze </a:t>
            </a:r>
            <a:r>
              <a:rPr lang="nl-BE" sz="2400" dirty="0" smtClean="0">
                <a:solidFill>
                  <a:schemeClr val="tx1"/>
                </a:solidFill>
              </a:rPr>
              <a:t>uitvinder </a:t>
            </a:r>
            <a:r>
              <a:rPr lang="nl-BE" sz="2400" dirty="0">
                <a:solidFill>
                  <a:schemeClr val="tx1"/>
                </a:solidFill>
              </a:rPr>
              <a:t>heeft bedacht.</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Zorg </a:t>
            </a:r>
            <a:r>
              <a:rPr lang="nl-BE" sz="2400" dirty="0">
                <a:solidFill>
                  <a:schemeClr val="tx1"/>
                </a:solidFill>
              </a:rPr>
              <a:t>voor een dynamisch menu tussen de verschillende pagina’s.</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Maak </a:t>
            </a:r>
            <a:r>
              <a:rPr lang="nl-BE" sz="2400" dirty="0">
                <a:solidFill>
                  <a:schemeClr val="tx1"/>
                </a:solidFill>
              </a:rPr>
              <a:t>je website drietalig. Alle informatie moet beschikbaar zijn in het Engels en in een derde taal die je zelf kan kiezen.</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De </a:t>
            </a:r>
            <a:r>
              <a:rPr lang="nl-BE" sz="2400" dirty="0">
                <a:solidFill>
                  <a:schemeClr val="tx1"/>
                </a:solidFill>
              </a:rPr>
              <a:t>pagina’s zien er in de andere talen precies hetzelfde uit. Ze hebben dezelfde opmaak en dezelfde afbeeldingen</a:t>
            </a:r>
            <a:r>
              <a:rPr lang="nl-BE" sz="2400" dirty="0" smtClean="0">
                <a:solidFill>
                  <a:schemeClr val="tx1"/>
                </a:solidFill>
              </a:rPr>
              <a:t>.</a:t>
            </a:r>
          </a:p>
          <a:p>
            <a:pPr lvl="0" algn="r">
              <a:spcBef>
                <a:spcPts val="1200"/>
              </a:spcBef>
              <a:buClr>
                <a:schemeClr val="accent6"/>
              </a:buClr>
            </a:pPr>
            <a:r>
              <a:rPr lang="nl-BE" sz="2400" dirty="0" smtClean="0">
                <a:solidFill>
                  <a:schemeClr val="tx1"/>
                </a:solidFill>
              </a:rPr>
              <a:t>../..</a:t>
            </a:r>
            <a:endParaRPr lang="nl-BE" sz="24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6.9</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1056467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6.6 Oefeningen</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80 </a:t>
            </a:r>
            <a:endParaRPr lang="nl-BE" dirty="0">
              <a:solidFill>
                <a:schemeClr val="accent2">
                  <a:lumMod val="75000"/>
                </a:schemeClr>
              </a:solidFill>
            </a:endParaRPr>
          </a:p>
        </p:txBody>
      </p:sp>
      <p:sp>
        <p:nvSpPr>
          <p:cNvPr id="28" name="Afgeronde rechthoek 27"/>
          <p:cNvSpPr/>
          <p:nvPr/>
        </p:nvSpPr>
        <p:spPr>
          <a:xfrm>
            <a:off x="1436913" y="1748118"/>
            <a:ext cx="10578707" cy="4961774"/>
          </a:xfrm>
          <a:prstGeom prst="roundRect">
            <a:avLst>
              <a:gd name="adj" fmla="val 6735"/>
            </a:avLst>
          </a:prstGeom>
          <a:solidFill>
            <a:schemeClr val="bg1"/>
          </a:solidFill>
          <a:ln w="57150"/>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nl-BE" sz="1200" dirty="0" smtClean="0">
              <a:solidFill>
                <a:schemeClr val="tx1"/>
              </a:solidFill>
            </a:endParaRPr>
          </a:p>
          <a:p>
            <a:pPr lvl="0">
              <a:spcBef>
                <a:spcPts val="1200"/>
              </a:spcBef>
              <a:buClr>
                <a:schemeClr val="accent6"/>
              </a:buClr>
            </a:pPr>
            <a:r>
              <a:rPr lang="nl-BE" sz="2400" dirty="0" smtClean="0">
                <a:solidFill>
                  <a:schemeClr val="tx1"/>
                </a:solidFill>
              </a:rPr>
              <a:t>../..</a:t>
            </a:r>
          </a:p>
          <a:p>
            <a:pPr lvl="0">
              <a:spcBef>
                <a:spcPts val="1200"/>
              </a:spcBef>
              <a:buClr>
                <a:schemeClr val="accent6"/>
              </a:buClr>
            </a:pPr>
            <a:endParaRPr lang="nl-BE" sz="2400" dirty="0" smtClean="0">
              <a:solidFill>
                <a:schemeClr val="tx1"/>
              </a:solidFill>
            </a:endParaRP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De </a:t>
            </a:r>
            <a:r>
              <a:rPr lang="nl-BE" sz="2400" dirty="0">
                <a:solidFill>
                  <a:schemeClr val="tx1"/>
                </a:solidFill>
              </a:rPr>
              <a:t>gebruiker kan door middel van kleine vlaggetjes bovenaan in elke pagina kiezen tussen de verschillende talen.</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Zorg </a:t>
            </a:r>
            <a:r>
              <a:rPr lang="nl-BE" sz="2400" dirty="0">
                <a:solidFill>
                  <a:schemeClr val="tx1"/>
                </a:solidFill>
              </a:rPr>
              <a:t>voor een aantrekkelijke, creatieve vormgeving, aangepast aan je doelgroep.</a:t>
            </a:r>
          </a:p>
          <a:p>
            <a:pPr marL="342900" lvl="0" indent="-342900">
              <a:spcBef>
                <a:spcPts val="1200"/>
              </a:spcBef>
              <a:buClr>
                <a:schemeClr val="accent6"/>
              </a:buClr>
              <a:buFont typeface="Wingdings 3" panose="05040102010807070707" pitchFamily="18" charset="2"/>
              <a:buChar char="u"/>
            </a:pPr>
            <a:r>
              <a:rPr lang="nl-BE" sz="2400" dirty="0" smtClean="0">
                <a:solidFill>
                  <a:schemeClr val="tx1"/>
                </a:solidFill>
              </a:rPr>
              <a:t>Valideer </a:t>
            </a:r>
            <a:r>
              <a:rPr lang="nl-BE" sz="2400" dirty="0">
                <a:solidFill>
                  <a:schemeClr val="tx1"/>
                </a:solidFill>
              </a:rPr>
              <a:t>je web- en stijlpagina’s met de </a:t>
            </a:r>
            <a:r>
              <a:rPr lang="nl-BE" sz="2400" dirty="0" err="1">
                <a:solidFill>
                  <a:schemeClr val="tx1"/>
                </a:solidFill>
              </a:rPr>
              <a:t>validator</a:t>
            </a:r>
            <a:r>
              <a:rPr lang="nl-BE" sz="2400" dirty="0">
                <a:solidFill>
                  <a:schemeClr val="tx1"/>
                </a:solidFill>
              </a:rPr>
              <a:t> van W3C</a:t>
            </a:r>
            <a:r>
              <a:rPr lang="nl-BE" sz="2400" dirty="0" smtClean="0">
                <a:solidFill>
                  <a:schemeClr val="tx1"/>
                </a:solidFill>
              </a:rPr>
              <a:t>.</a:t>
            </a:r>
            <a:endParaRPr lang="nl-BE" sz="2400" dirty="0">
              <a:solidFill>
                <a:schemeClr val="tx1"/>
              </a:solidFill>
            </a:endParaRPr>
          </a:p>
        </p:txBody>
      </p:sp>
      <p:sp>
        <p:nvSpPr>
          <p:cNvPr id="29" name="Afgeronde rechthoek 28"/>
          <p:cNvSpPr/>
          <p:nvPr/>
        </p:nvSpPr>
        <p:spPr>
          <a:xfrm>
            <a:off x="1790062" y="1376985"/>
            <a:ext cx="2862620" cy="695667"/>
          </a:xfrm>
          <a:prstGeom prst="round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nl-BE" sz="2800" dirty="0" smtClean="0"/>
              <a:t>Oefening 6.9</a:t>
            </a:r>
            <a:endParaRPr lang="nl-BE" sz="2800" dirty="0"/>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19" name="Afbeelding 18"/>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20369515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81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Afbeelding 17"/>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479" y="1347478"/>
            <a:ext cx="920080" cy="900000"/>
          </a:xfrm>
          <a:prstGeom prst="rect">
            <a:avLst/>
          </a:prstGeom>
        </p:spPr>
      </p:pic>
      <p:sp>
        <p:nvSpPr>
          <p:cNvPr id="19" name="Tekstvak 18"/>
          <p:cNvSpPr txBox="1"/>
          <p:nvPr/>
        </p:nvSpPr>
        <p:spPr>
          <a:xfrm>
            <a:off x="1436914" y="1042383"/>
            <a:ext cx="4415245" cy="1862048"/>
          </a:xfrm>
          <a:prstGeom prst="rect">
            <a:avLst/>
          </a:prstGeom>
          <a:noFill/>
        </p:spPr>
        <p:txBody>
          <a:bodyPr wrap="square" rtlCol="0">
            <a:spAutoFit/>
          </a:bodyPr>
          <a:lstStyle/>
          <a:p>
            <a:r>
              <a:rPr lang="nl-BE" sz="11500" dirty="0" err="1" smtClean="0">
                <a:solidFill>
                  <a:schemeClr val="accent6"/>
                </a:solidFill>
              </a:rPr>
              <a:t>css</a:t>
            </a:r>
            <a:endParaRPr lang="nl-BE" sz="11500" dirty="0">
              <a:solidFill>
                <a:schemeClr val="accent6"/>
              </a:solidFill>
            </a:endParaRPr>
          </a:p>
        </p:txBody>
      </p:sp>
      <p:sp>
        <p:nvSpPr>
          <p:cNvPr id="20" name="Tekstvak 19"/>
          <p:cNvSpPr txBox="1"/>
          <p:nvPr/>
        </p:nvSpPr>
        <p:spPr>
          <a:xfrm>
            <a:off x="5366841" y="1585758"/>
            <a:ext cx="6674905" cy="1323439"/>
          </a:xfrm>
          <a:prstGeom prst="rect">
            <a:avLst/>
          </a:prstGeom>
          <a:noFill/>
        </p:spPr>
        <p:txBody>
          <a:bodyPr wrap="square" rtlCol="0">
            <a:spAutoFit/>
          </a:bodyPr>
          <a:lstStyle/>
          <a:p>
            <a:r>
              <a:rPr lang="nl-BE" sz="4000" dirty="0" smtClean="0"/>
              <a:t>Geen hiërarchie tussen </a:t>
            </a:r>
            <a:r>
              <a:rPr lang="nl-BE" sz="4000" dirty="0" err="1" smtClean="0"/>
              <a:t>selectors</a:t>
            </a:r>
            <a:r>
              <a:rPr lang="nl-BE" sz="4000" dirty="0" smtClean="0"/>
              <a:t> </a:t>
            </a:r>
            <a:endParaRPr lang="nl-BE" sz="4000" dirty="0"/>
          </a:p>
        </p:txBody>
      </p:sp>
      <p:cxnSp>
        <p:nvCxnSpPr>
          <p:cNvPr id="21" name="Rechte verbindingslijn met pijl 20"/>
          <p:cNvCxnSpPr/>
          <p:nvPr/>
        </p:nvCxnSpPr>
        <p:spPr>
          <a:xfrm flipH="1">
            <a:off x="7895771" y="2904431"/>
            <a:ext cx="1" cy="1393246"/>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2" name="Tekstvak 21"/>
          <p:cNvSpPr txBox="1"/>
          <p:nvPr/>
        </p:nvSpPr>
        <p:spPr>
          <a:xfrm>
            <a:off x="5366841" y="4550359"/>
            <a:ext cx="6674905" cy="1323439"/>
          </a:xfrm>
          <a:prstGeom prst="rect">
            <a:avLst/>
          </a:prstGeom>
          <a:noFill/>
        </p:spPr>
        <p:txBody>
          <a:bodyPr wrap="square" rtlCol="0">
            <a:spAutoFit/>
          </a:bodyPr>
          <a:lstStyle/>
          <a:p>
            <a:r>
              <a:rPr lang="nl-BE" sz="4000" dirty="0" smtClean="0"/>
              <a:t>Grote </a:t>
            </a:r>
            <a:r>
              <a:rPr lang="nl-BE" sz="4000" dirty="0" err="1" smtClean="0"/>
              <a:t>css</a:t>
            </a:r>
            <a:r>
              <a:rPr lang="nl-BE" sz="4000" dirty="0" smtClean="0"/>
              <a:t>-bestanden worden onoverzichtelijk</a:t>
            </a:r>
            <a:endParaRPr lang="nl-BE" sz="4000" dirty="0"/>
          </a:p>
        </p:txBody>
      </p:sp>
      <p:pic>
        <p:nvPicPr>
          <p:cNvPr id="23"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15561396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81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Afbeelding 17"/>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479" y="1347478"/>
            <a:ext cx="920080" cy="900000"/>
          </a:xfrm>
          <a:prstGeom prst="rect">
            <a:avLst/>
          </a:prstGeom>
        </p:spPr>
      </p:pic>
      <p:sp>
        <p:nvSpPr>
          <p:cNvPr id="19" name="Tekstvak 18"/>
          <p:cNvSpPr txBox="1"/>
          <p:nvPr/>
        </p:nvSpPr>
        <p:spPr>
          <a:xfrm>
            <a:off x="1436914" y="1042383"/>
            <a:ext cx="4415245" cy="1862048"/>
          </a:xfrm>
          <a:prstGeom prst="rect">
            <a:avLst/>
          </a:prstGeom>
          <a:noFill/>
        </p:spPr>
        <p:txBody>
          <a:bodyPr wrap="square" rtlCol="0">
            <a:spAutoFit/>
          </a:bodyPr>
          <a:lstStyle/>
          <a:p>
            <a:r>
              <a:rPr lang="nl-BE" sz="11500" dirty="0" err="1" smtClean="0">
                <a:solidFill>
                  <a:schemeClr val="accent6"/>
                </a:solidFill>
              </a:rPr>
              <a:t>css</a:t>
            </a:r>
            <a:endParaRPr lang="nl-BE" sz="11500" dirty="0">
              <a:solidFill>
                <a:schemeClr val="accent6"/>
              </a:solidFill>
            </a:endParaRPr>
          </a:p>
        </p:txBody>
      </p:sp>
      <p:sp>
        <p:nvSpPr>
          <p:cNvPr id="17" name="Tekstvak 16"/>
          <p:cNvSpPr txBox="1"/>
          <p:nvPr/>
        </p:nvSpPr>
        <p:spPr>
          <a:xfrm>
            <a:off x="9310914" y="1042383"/>
            <a:ext cx="4415245" cy="1862048"/>
          </a:xfrm>
          <a:prstGeom prst="rect">
            <a:avLst/>
          </a:prstGeom>
          <a:noFill/>
        </p:spPr>
        <p:txBody>
          <a:bodyPr wrap="square" rtlCol="0">
            <a:spAutoFit/>
          </a:bodyPr>
          <a:lstStyle/>
          <a:p>
            <a:r>
              <a:rPr lang="nl-BE" sz="11500" dirty="0" smtClean="0">
                <a:solidFill>
                  <a:schemeClr val="accent6"/>
                </a:solidFill>
              </a:rPr>
              <a:t>sass</a:t>
            </a:r>
            <a:endParaRPr lang="nl-BE" sz="11500" dirty="0">
              <a:solidFill>
                <a:schemeClr val="accent6"/>
              </a:solidFill>
            </a:endParaRPr>
          </a:p>
        </p:txBody>
      </p:sp>
      <p:sp>
        <p:nvSpPr>
          <p:cNvPr id="3" name="Gebogen pijl 2"/>
          <p:cNvSpPr/>
          <p:nvPr/>
        </p:nvSpPr>
        <p:spPr>
          <a:xfrm rot="10800000">
            <a:off x="8911771" y="2844855"/>
            <a:ext cx="2046514" cy="3004401"/>
          </a:xfrm>
          <a:prstGeom prst="bentArrow">
            <a:avLst>
              <a:gd name="adj1" fmla="val 9118"/>
              <a:gd name="adj2" fmla="val 14118"/>
              <a:gd name="adj3" fmla="val 23824"/>
              <a:gd name="adj4" fmla="val 43750"/>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BE">
              <a:solidFill>
                <a:schemeClr val="tx1"/>
              </a:solidFill>
            </a:endParaRPr>
          </a:p>
        </p:txBody>
      </p:sp>
      <p:sp>
        <p:nvSpPr>
          <p:cNvPr id="23" name="Tekstvak 22"/>
          <p:cNvSpPr txBox="1"/>
          <p:nvPr/>
        </p:nvSpPr>
        <p:spPr>
          <a:xfrm>
            <a:off x="4481469" y="4321311"/>
            <a:ext cx="4213913" cy="1938992"/>
          </a:xfrm>
          <a:prstGeom prst="rect">
            <a:avLst/>
          </a:prstGeom>
          <a:noFill/>
        </p:spPr>
        <p:txBody>
          <a:bodyPr wrap="square" rtlCol="0">
            <a:spAutoFit/>
          </a:bodyPr>
          <a:lstStyle/>
          <a:p>
            <a:r>
              <a:rPr lang="nl-BE" sz="4000" dirty="0" err="1" smtClean="0"/>
              <a:t>css</a:t>
            </a:r>
            <a:r>
              <a:rPr lang="nl-BE" sz="4000" dirty="0" smtClean="0"/>
              <a:t> pre-processor</a:t>
            </a:r>
          </a:p>
          <a:p>
            <a:endParaRPr lang="nl-BE" sz="4000" dirty="0"/>
          </a:p>
          <a:p>
            <a:pPr algn="ctr"/>
            <a:r>
              <a:rPr lang="nl-BE" sz="4000" dirty="0" err="1" smtClean="0"/>
              <a:t>transpiling</a:t>
            </a:r>
            <a:endParaRPr lang="nl-BE" sz="4000" dirty="0"/>
          </a:p>
        </p:txBody>
      </p:sp>
      <p:sp>
        <p:nvSpPr>
          <p:cNvPr id="24" name="Gebogen pijl 23"/>
          <p:cNvSpPr/>
          <p:nvPr/>
        </p:nvSpPr>
        <p:spPr>
          <a:xfrm rot="16200000">
            <a:off x="1818088" y="3069763"/>
            <a:ext cx="2949921" cy="2376841"/>
          </a:xfrm>
          <a:prstGeom prst="bentArrow">
            <a:avLst>
              <a:gd name="adj1" fmla="val 9118"/>
              <a:gd name="adj2" fmla="val 14118"/>
              <a:gd name="adj3" fmla="val 23824"/>
              <a:gd name="adj4" fmla="val 43750"/>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nl-BE">
              <a:solidFill>
                <a:schemeClr val="tx1"/>
              </a:solidFill>
            </a:endParaRPr>
          </a:p>
        </p:txBody>
      </p:sp>
      <p:pic>
        <p:nvPicPr>
          <p:cNvPr id="25"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14669725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fade">
                                      <p:cBhvr>
                                        <p:cTn id="10" dur="750"/>
                                        <p:tgtEl>
                                          <p:spTgt spid="2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7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23" grpId="0"/>
      <p:bldP spid="24"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81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Afbeelding 17"/>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479" y="1347478"/>
            <a:ext cx="920080" cy="900000"/>
          </a:xfrm>
          <a:prstGeom prst="rect">
            <a:avLst/>
          </a:prstGeom>
        </p:spPr>
      </p:pic>
      <p:sp>
        <p:nvSpPr>
          <p:cNvPr id="23" name="Tekstvak 22"/>
          <p:cNvSpPr txBox="1"/>
          <p:nvPr/>
        </p:nvSpPr>
        <p:spPr>
          <a:xfrm>
            <a:off x="4408897" y="1440800"/>
            <a:ext cx="7632849" cy="707886"/>
          </a:xfrm>
          <a:prstGeom prst="rect">
            <a:avLst/>
          </a:prstGeom>
          <a:noFill/>
        </p:spPr>
        <p:txBody>
          <a:bodyPr wrap="square" rtlCol="0">
            <a:spAutoFit/>
          </a:bodyPr>
          <a:lstStyle/>
          <a:p>
            <a:r>
              <a:rPr lang="nl-BE" sz="4000" dirty="0" smtClean="0"/>
              <a:t>Gebaseerd op Ruby</a:t>
            </a:r>
          </a:p>
        </p:txBody>
      </p:sp>
      <p:pic>
        <p:nvPicPr>
          <p:cNvPr id="61444" name="Picture 4" descr="Afbeeldingsresultaat voor ruby programming logo"/>
          <p:cNvPicPr>
            <a:picLocks noChangeAspect="1" noChangeArrowheads="1"/>
          </p:cNvPicPr>
          <p:nvPr/>
        </p:nvPicPr>
        <p:blipFill>
          <a:blip r:embed="rId4">
            <a:duotone>
              <a:schemeClr val="accent3">
                <a:shade val="45000"/>
                <a:satMod val="135000"/>
              </a:schemeClr>
              <a:prstClr val="white"/>
            </a:duotone>
            <a:extLst>
              <a:ext uri="{28A0092B-C50C-407E-A947-70E740481C1C}">
                <a14:useLocalDpi xmlns:a14="http://schemas.microsoft.com/office/drawing/2010/main" val="0"/>
              </a:ext>
            </a:extLst>
          </a:blip>
          <a:srcRect/>
          <a:stretch>
            <a:fillRect/>
          </a:stretch>
        </p:blipFill>
        <p:spPr bwMode="auto">
          <a:xfrm>
            <a:off x="1591919" y="1511135"/>
            <a:ext cx="2653582" cy="2335152"/>
          </a:xfrm>
          <a:prstGeom prst="rect">
            <a:avLst/>
          </a:prstGeom>
          <a:noFill/>
          <a:extLst>
            <a:ext uri="{909E8E84-426E-40DD-AFC4-6F175D3DCCD1}">
              <a14:hiddenFill xmlns:a14="http://schemas.microsoft.com/office/drawing/2010/main">
                <a:solidFill>
                  <a:srgbClr val="FFFFFF"/>
                </a:solidFill>
              </a14:hiddenFill>
            </a:ext>
          </a:extLst>
        </p:spPr>
      </p:pic>
      <p:sp>
        <p:nvSpPr>
          <p:cNvPr id="20" name="Tekstvak 19"/>
          <p:cNvSpPr txBox="1"/>
          <p:nvPr/>
        </p:nvSpPr>
        <p:spPr>
          <a:xfrm>
            <a:off x="4408896" y="2678711"/>
            <a:ext cx="7632849" cy="135421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3600" dirty="0" smtClean="0"/>
              <a:t>Geen puntkomma’s</a:t>
            </a:r>
          </a:p>
          <a:p>
            <a:pPr marL="514350" indent="-514350">
              <a:spcBef>
                <a:spcPts val="1200"/>
              </a:spcBef>
              <a:buClr>
                <a:schemeClr val="accent6"/>
              </a:buClr>
              <a:buFont typeface="Wingdings 3" panose="05040102010807070707" pitchFamily="18" charset="2"/>
              <a:buChar char=""/>
            </a:pPr>
            <a:r>
              <a:rPr lang="nl-BE" sz="3600" dirty="0" err="1" smtClean="0"/>
              <a:t>Inspringing</a:t>
            </a:r>
            <a:r>
              <a:rPr lang="nl-BE" sz="3600" dirty="0" smtClean="0"/>
              <a:t> bepaalt de hiërarchie</a:t>
            </a:r>
            <a:endParaRPr lang="nl-BE" sz="3600" dirty="0"/>
          </a:p>
        </p:txBody>
      </p:sp>
      <p:sp>
        <p:nvSpPr>
          <p:cNvPr id="21" name="Tekstvak 20"/>
          <p:cNvSpPr txBox="1"/>
          <p:nvPr/>
        </p:nvSpPr>
        <p:spPr>
          <a:xfrm>
            <a:off x="4408895" y="5699445"/>
            <a:ext cx="7632849" cy="707886"/>
          </a:xfrm>
          <a:prstGeom prst="rect">
            <a:avLst/>
          </a:prstGeom>
          <a:noFill/>
        </p:spPr>
        <p:txBody>
          <a:bodyPr wrap="square" rtlCol="0">
            <a:spAutoFit/>
          </a:bodyPr>
          <a:lstStyle/>
          <a:p>
            <a:r>
              <a:rPr lang="nl-BE" sz="4000" dirty="0" smtClean="0"/>
              <a:t>Lastig voor wie </a:t>
            </a:r>
            <a:r>
              <a:rPr lang="nl-BE" sz="4000" dirty="0" err="1" smtClean="0"/>
              <a:t>css</a:t>
            </a:r>
            <a:r>
              <a:rPr lang="nl-BE" sz="4000" dirty="0" smtClean="0"/>
              <a:t> gewoon is</a:t>
            </a:r>
          </a:p>
        </p:txBody>
      </p:sp>
      <p:cxnSp>
        <p:nvCxnSpPr>
          <p:cNvPr id="22" name="Rechte verbindingslijn met pijl 21"/>
          <p:cNvCxnSpPr/>
          <p:nvPr/>
        </p:nvCxnSpPr>
        <p:spPr>
          <a:xfrm>
            <a:off x="7725253" y="4206238"/>
            <a:ext cx="10861" cy="1463041"/>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pic>
        <p:nvPicPr>
          <p:cNvPr id="25" name="Tijdelijke aanduiding voor inhoud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37763960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81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Afbeelding 17"/>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479" y="1347478"/>
            <a:ext cx="920080" cy="900000"/>
          </a:xfrm>
          <a:prstGeom prst="rect">
            <a:avLst/>
          </a:prstGeom>
        </p:spPr>
      </p:pic>
      <p:sp>
        <p:nvSpPr>
          <p:cNvPr id="23" name="Tekstvak 22"/>
          <p:cNvSpPr txBox="1"/>
          <p:nvPr/>
        </p:nvSpPr>
        <p:spPr>
          <a:xfrm>
            <a:off x="3396343" y="3421407"/>
            <a:ext cx="10232571" cy="1569660"/>
          </a:xfrm>
          <a:prstGeom prst="rect">
            <a:avLst/>
          </a:prstGeom>
          <a:noFill/>
        </p:spPr>
        <p:txBody>
          <a:bodyPr wrap="square" rtlCol="0">
            <a:spAutoFit/>
          </a:bodyPr>
          <a:lstStyle/>
          <a:p>
            <a:r>
              <a:rPr lang="nl-BE" sz="4800" dirty="0" smtClean="0"/>
              <a:t>Afgeleid van sass, maar met dezelfde syntax-regels als </a:t>
            </a:r>
            <a:r>
              <a:rPr lang="nl-BE" sz="4800" dirty="0" err="1" smtClean="0"/>
              <a:t>css</a:t>
            </a:r>
            <a:endParaRPr lang="nl-BE" sz="4800" dirty="0" smtClean="0"/>
          </a:p>
        </p:txBody>
      </p:sp>
      <p:sp>
        <p:nvSpPr>
          <p:cNvPr id="19" name="Tekstvak 18"/>
          <p:cNvSpPr txBox="1"/>
          <p:nvPr/>
        </p:nvSpPr>
        <p:spPr>
          <a:xfrm>
            <a:off x="1436914" y="1042383"/>
            <a:ext cx="4415245" cy="1862048"/>
          </a:xfrm>
          <a:prstGeom prst="rect">
            <a:avLst/>
          </a:prstGeom>
          <a:noFill/>
        </p:spPr>
        <p:txBody>
          <a:bodyPr wrap="square" rtlCol="0">
            <a:spAutoFit/>
          </a:bodyPr>
          <a:lstStyle/>
          <a:p>
            <a:r>
              <a:rPr lang="nl-BE" sz="11500" dirty="0" err="1" smtClean="0">
                <a:solidFill>
                  <a:schemeClr val="accent6"/>
                </a:solidFill>
              </a:rPr>
              <a:t>scss</a:t>
            </a:r>
            <a:endParaRPr lang="nl-BE" sz="11500" dirty="0">
              <a:solidFill>
                <a:schemeClr val="accent6"/>
              </a:solidFill>
            </a:endParaRPr>
          </a:p>
        </p:txBody>
      </p:sp>
      <p:pic>
        <p:nvPicPr>
          <p:cNvPr id="24"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22756694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81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Afbeelding 17"/>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479" y="1347478"/>
            <a:ext cx="920080" cy="900000"/>
          </a:xfrm>
          <a:prstGeom prst="rect">
            <a:avLst/>
          </a:prstGeom>
        </p:spPr>
      </p:pic>
      <p:sp>
        <p:nvSpPr>
          <p:cNvPr id="19" name="Tekstvak 18"/>
          <p:cNvSpPr txBox="1"/>
          <p:nvPr/>
        </p:nvSpPr>
        <p:spPr>
          <a:xfrm>
            <a:off x="1374849" y="1188720"/>
            <a:ext cx="10755086" cy="1569660"/>
          </a:xfrm>
          <a:prstGeom prst="rect">
            <a:avLst/>
          </a:prstGeom>
          <a:noFill/>
        </p:spPr>
        <p:txBody>
          <a:bodyPr wrap="square" rtlCol="0">
            <a:spAutoFit/>
          </a:bodyPr>
          <a:lstStyle/>
          <a:p>
            <a:r>
              <a:rPr lang="nl-BE" sz="9600" dirty="0" smtClean="0">
                <a:solidFill>
                  <a:schemeClr val="accent6"/>
                </a:solidFill>
              </a:rPr>
              <a:t>1. Ruby installeren</a:t>
            </a:r>
            <a:endParaRPr lang="nl-BE" sz="9600" dirty="0">
              <a:solidFill>
                <a:schemeClr val="accent6"/>
              </a:solidFill>
            </a:endParaRPr>
          </a:p>
        </p:txBody>
      </p:sp>
      <p:pic>
        <p:nvPicPr>
          <p:cNvPr id="8" name="Afbeelding 7"/>
          <p:cNvPicPr>
            <a:picLocks noChangeAspect="1"/>
          </p:cNvPicPr>
          <p:nvPr/>
        </p:nvPicPr>
        <p:blipFill>
          <a:blip r:embed="rId4"/>
          <a:stretch>
            <a:fillRect/>
          </a:stretch>
        </p:blipFill>
        <p:spPr>
          <a:xfrm rot="21424541">
            <a:off x="1889880" y="2973567"/>
            <a:ext cx="9725025" cy="6867525"/>
          </a:xfrm>
          <a:prstGeom prst="rect">
            <a:avLst/>
          </a:prstGeom>
        </p:spPr>
      </p:pic>
      <p:pic>
        <p:nvPicPr>
          <p:cNvPr id="17" name="Tijdelijke aanduiding voor inhoud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7394804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81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Afbeelding 17"/>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479" y="1347478"/>
            <a:ext cx="920080" cy="900000"/>
          </a:xfrm>
          <a:prstGeom prst="rect">
            <a:avLst/>
          </a:prstGeom>
        </p:spPr>
      </p:pic>
      <p:sp>
        <p:nvSpPr>
          <p:cNvPr id="19" name="Tekstvak 18"/>
          <p:cNvSpPr txBox="1"/>
          <p:nvPr/>
        </p:nvSpPr>
        <p:spPr>
          <a:xfrm>
            <a:off x="1374849" y="1188720"/>
            <a:ext cx="10755086" cy="1569660"/>
          </a:xfrm>
          <a:prstGeom prst="rect">
            <a:avLst/>
          </a:prstGeom>
          <a:noFill/>
        </p:spPr>
        <p:txBody>
          <a:bodyPr wrap="square" rtlCol="0">
            <a:spAutoFit/>
          </a:bodyPr>
          <a:lstStyle/>
          <a:p>
            <a:r>
              <a:rPr lang="nl-BE" sz="9600" dirty="0">
                <a:solidFill>
                  <a:schemeClr val="accent6"/>
                </a:solidFill>
              </a:rPr>
              <a:t>2</a:t>
            </a:r>
            <a:r>
              <a:rPr lang="nl-BE" sz="9600" dirty="0" smtClean="0">
                <a:solidFill>
                  <a:schemeClr val="accent6"/>
                </a:solidFill>
              </a:rPr>
              <a:t>. sass installeren</a:t>
            </a:r>
            <a:endParaRPr lang="nl-BE" sz="9600" dirty="0">
              <a:solidFill>
                <a:schemeClr val="accent6"/>
              </a:solidFill>
            </a:endParaRPr>
          </a:p>
        </p:txBody>
      </p:sp>
      <p:pic>
        <p:nvPicPr>
          <p:cNvPr id="17" name="Afbeelding 16"/>
          <p:cNvPicPr/>
          <p:nvPr/>
        </p:nvPicPr>
        <p:blipFill rotWithShape="1">
          <a:blip r:embed="rId4" cstate="print">
            <a:extLst>
              <a:ext uri="{28A0092B-C50C-407E-A947-70E740481C1C}">
                <a14:useLocalDpi xmlns:a14="http://schemas.microsoft.com/office/drawing/2010/main" val="0"/>
              </a:ext>
            </a:extLst>
          </a:blip>
          <a:srcRect l="227" t="57148" r="77982" b="398"/>
          <a:stretch/>
        </p:blipFill>
        <p:spPr bwMode="auto">
          <a:xfrm>
            <a:off x="1463039" y="2830908"/>
            <a:ext cx="3518580" cy="3792016"/>
          </a:xfrm>
          <a:prstGeom prst="rect">
            <a:avLst/>
          </a:prstGeom>
          <a:ln>
            <a:solidFill>
              <a:schemeClr val="tx1"/>
            </a:solidFill>
          </a:ln>
          <a:extLst>
            <a:ext uri="{53640926-AAD7-44D8-BBD7-CCE9431645EC}">
              <a14:shadowObscured xmlns:a14="http://schemas.microsoft.com/office/drawing/2010/main"/>
            </a:ext>
          </a:extLst>
        </p:spPr>
      </p:pic>
      <p:sp>
        <p:nvSpPr>
          <p:cNvPr id="20" name="Rechthoek 19"/>
          <p:cNvSpPr/>
          <p:nvPr/>
        </p:nvSpPr>
        <p:spPr>
          <a:xfrm>
            <a:off x="2164306" y="5120638"/>
            <a:ext cx="2912116" cy="57150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nl-BE"/>
          </a:p>
        </p:txBody>
      </p:sp>
      <p:pic>
        <p:nvPicPr>
          <p:cNvPr id="10" name="Afbeelding 9"/>
          <p:cNvPicPr>
            <a:picLocks noChangeAspect="1"/>
          </p:cNvPicPr>
          <p:nvPr/>
        </p:nvPicPr>
        <p:blipFill rotWithShape="1">
          <a:blip r:embed="rId5">
            <a:extLst>
              <a:ext uri="{28A0092B-C50C-407E-A947-70E740481C1C}">
                <a14:useLocalDpi xmlns:a14="http://schemas.microsoft.com/office/drawing/2010/main" val="0"/>
              </a:ext>
            </a:extLst>
          </a:blip>
          <a:srcRect r="51948" b="48844"/>
          <a:stretch/>
        </p:blipFill>
        <p:spPr>
          <a:xfrm>
            <a:off x="5175245" y="2815402"/>
            <a:ext cx="6866501" cy="3823027"/>
          </a:xfrm>
          <a:prstGeom prst="rect">
            <a:avLst/>
          </a:prstGeom>
        </p:spPr>
      </p:pic>
      <p:sp>
        <p:nvSpPr>
          <p:cNvPr id="21" name="Rechthoek 20"/>
          <p:cNvSpPr/>
          <p:nvPr/>
        </p:nvSpPr>
        <p:spPr>
          <a:xfrm>
            <a:off x="6752392" y="3653755"/>
            <a:ext cx="2217437" cy="35218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nl-BE"/>
          </a:p>
        </p:txBody>
      </p:sp>
      <p:sp>
        <p:nvSpPr>
          <p:cNvPr id="22" name="Rechthoek 21"/>
          <p:cNvSpPr/>
          <p:nvPr/>
        </p:nvSpPr>
        <p:spPr>
          <a:xfrm>
            <a:off x="6752392" y="5065812"/>
            <a:ext cx="1215952" cy="35218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endParaRPr lang="nl-BE"/>
          </a:p>
        </p:txBody>
      </p:sp>
      <p:cxnSp>
        <p:nvCxnSpPr>
          <p:cNvPr id="23" name="Rechte verbindingslijn met pijl 22"/>
          <p:cNvCxnSpPr>
            <a:stCxn id="20" idx="3"/>
          </p:cNvCxnSpPr>
          <p:nvPr/>
        </p:nvCxnSpPr>
        <p:spPr>
          <a:xfrm flipV="1">
            <a:off x="5076422" y="4101322"/>
            <a:ext cx="1577147" cy="1305070"/>
          </a:xfrm>
          <a:prstGeom prst="straightConnector1">
            <a:avLst/>
          </a:prstGeom>
          <a:ln w="76200">
            <a:solidFill>
              <a:schemeClr val="bg1"/>
            </a:solidFill>
            <a:tailEnd type="triangle"/>
          </a:ln>
        </p:spPr>
        <p:style>
          <a:lnRef idx="1">
            <a:schemeClr val="accent6"/>
          </a:lnRef>
          <a:fillRef idx="0">
            <a:schemeClr val="accent6"/>
          </a:fillRef>
          <a:effectRef idx="0">
            <a:schemeClr val="accent6"/>
          </a:effectRef>
          <a:fontRef idx="minor">
            <a:schemeClr val="tx1"/>
          </a:fontRef>
        </p:style>
      </p:cxnSp>
      <p:cxnSp>
        <p:nvCxnSpPr>
          <p:cNvPr id="24" name="Rechte verbindingslijn met pijl 23"/>
          <p:cNvCxnSpPr/>
          <p:nvPr/>
        </p:nvCxnSpPr>
        <p:spPr>
          <a:xfrm flipH="1">
            <a:off x="7360368" y="4005943"/>
            <a:ext cx="418347" cy="1023254"/>
          </a:xfrm>
          <a:prstGeom prst="straightConnector1">
            <a:avLst/>
          </a:prstGeom>
          <a:ln w="76200">
            <a:solidFill>
              <a:schemeClr val="bg1"/>
            </a:solidFill>
            <a:tailEnd type="triangle"/>
          </a:ln>
        </p:spPr>
        <p:style>
          <a:lnRef idx="1">
            <a:schemeClr val="accent6"/>
          </a:lnRef>
          <a:fillRef idx="0">
            <a:schemeClr val="accent6"/>
          </a:fillRef>
          <a:effectRef idx="0">
            <a:schemeClr val="accent6"/>
          </a:effectRef>
          <a:fontRef idx="minor">
            <a:schemeClr val="tx1"/>
          </a:fontRef>
        </p:style>
      </p:cxnSp>
      <p:pic>
        <p:nvPicPr>
          <p:cNvPr id="27" name="Tijdelijke aanduiding voor inhoud 4"/>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2043466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82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Rechthoek 2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stap10 </a:t>
            </a:r>
            <a:endParaRPr lang="nl-BE" dirty="0">
              <a:solidFill>
                <a:schemeClr val="accent2">
                  <a:lumMod val="75000"/>
                </a:schemeClr>
              </a:solidFill>
            </a:endParaRPr>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
        <p:nvSpPr>
          <p:cNvPr id="27" name="Tekstvak 26"/>
          <p:cNvSpPr txBox="1"/>
          <p:nvPr/>
        </p:nvSpPr>
        <p:spPr>
          <a:xfrm>
            <a:off x="1631682" y="1510669"/>
            <a:ext cx="10410063" cy="4585871"/>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a:t>Open het bestand </a:t>
            </a:r>
            <a:r>
              <a:rPr lang="nl-BE" sz="2800" dirty="0">
                <a:solidFill>
                  <a:schemeClr val="accent6"/>
                </a:solidFill>
                <a:latin typeface="Code New Roman" panose="020B0609020204030204" pitchFamily="49" charset="0"/>
                <a:cs typeface="Code New Roman" panose="020B0609020204030204" pitchFamily="49" charset="0"/>
              </a:rPr>
              <a:t>opmaak.css</a:t>
            </a:r>
            <a:r>
              <a:rPr lang="nl-BE" sz="2800" dirty="0"/>
              <a:t> in vb06. </a:t>
            </a:r>
            <a:endParaRPr lang="nl-BE" sz="2800" dirty="0" smtClean="0"/>
          </a:p>
          <a:p>
            <a:pPr marL="514350" indent="-514350">
              <a:spcBef>
                <a:spcPts val="1200"/>
              </a:spcBef>
              <a:buClr>
                <a:schemeClr val="accent6"/>
              </a:buClr>
              <a:buFont typeface="Wingdings 3" panose="05040102010807070707" pitchFamily="18" charset="2"/>
              <a:buChar char=""/>
            </a:pPr>
            <a:r>
              <a:rPr lang="nl-BE" sz="2800" dirty="0" smtClean="0"/>
              <a:t>Pas </a:t>
            </a:r>
            <a:r>
              <a:rPr lang="nl-BE" sz="2800" dirty="0"/>
              <a:t>deze code </a:t>
            </a:r>
            <a:r>
              <a:rPr lang="nl-BE" sz="2800" dirty="0" smtClean="0"/>
              <a:t>aan.</a:t>
            </a:r>
          </a:p>
          <a:p>
            <a:pPr marL="514350" indent="-514350">
              <a:buClr>
                <a:schemeClr val="accent6"/>
              </a:buClr>
              <a:buFont typeface="Wingdings 3" panose="05040102010807070707" pitchFamily="18" charset="2"/>
              <a:buChar char=""/>
            </a:pPr>
            <a:endParaRPr lang="nl-BE" sz="2800" dirty="0"/>
          </a:p>
          <a:p>
            <a:pPr>
              <a:spcBef>
                <a:spcPts val="1200"/>
              </a:spcBef>
              <a:buClr>
                <a:schemeClr val="accent6"/>
              </a:buClr>
            </a:pPr>
            <a:r>
              <a:rPr lang="nl-BE" sz="2800" dirty="0" err="1" smtClean="0"/>
              <a:t>Selectorsworden</a:t>
            </a:r>
            <a:r>
              <a:rPr lang="nl-BE" sz="2800" dirty="0" smtClean="0"/>
              <a:t> genest</a:t>
            </a:r>
            <a:r>
              <a:rPr lang="nl-BE" sz="2800" dirty="0"/>
              <a:t>, zodat het geheel visueel beter wordt gestructureerd</a:t>
            </a:r>
            <a:r>
              <a:rPr lang="nl-BE" sz="2800" dirty="0" smtClean="0"/>
              <a:t>.</a:t>
            </a:r>
          </a:p>
          <a:p>
            <a:pPr>
              <a:buClr>
                <a:schemeClr val="accent6"/>
              </a:buClr>
            </a:pPr>
            <a:endParaRPr lang="nl-BE" sz="2800" dirty="0" smtClean="0"/>
          </a:p>
          <a:p>
            <a:pPr marL="514350" indent="-514350">
              <a:spcBef>
                <a:spcPts val="1200"/>
              </a:spcBef>
              <a:buClr>
                <a:schemeClr val="accent6"/>
              </a:buClr>
              <a:buFont typeface="Wingdings 3" panose="05040102010807070707" pitchFamily="18" charset="2"/>
              <a:buChar char=""/>
            </a:pPr>
            <a:r>
              <a:rPr lang="nl-BE" sz="2800" dirty="0" smtClean="0"/>
              <a:t>Bewaar </a:t>
            </a:r>
            <a:r>
              <a:rPr lang="nl-BE" sz="2800" dirty="0"/>
              <a:t>het opmaakbestand met de nieuwe extensie: </a:t>
            </a:r>
            <a:r>
              <a:rPr lang="nl-BE" sz="2800" dirty="0" err="1" smtClean="0">
                <a:solidFill>
                  <a:schemeClr val="accent6"/>
                </a:solidFill>
                <a:latin typeface="Code New Roman" panose="020B0609020204030204" pitchFamily="49" charset="0"/>
                <a:cs typeface="Code New Roman" panose="020B0609020204030204" pitchFamily="49" charset="0"/>
              </a:rPr>
              <a:t>opmaak.scss</a:t>
            </a:r>
            <a:endParaRPr lang="nl-BE" sz="2800" dirty="0">
              <a:solidFill>
                <a:schemeClr val="accent6"/>
              </a:solidFill>
              <a:latin typeface="Code New Roman" panose="020B0609020204030204" pitchFamily="49" charset="0"/>
              <a:cs typeface="Code New Roman" panose="020B0609020204030204" pitchFamily="49" charset="0"/>
            </a:endParaRPr>
          </a:p>
          <a:p>
            <a:pPr>
              <a:spcBef>
                <a:spcPts val="1200"/>
              </a:spcBef>
              <a:buClr>
                <a:schemeClr val="accent6"/>
              </a:buClr>
            </a:pPr>
            <a:endParaRPr lang="nl-BE" sz="2800" dirty="0"/>
          </a:p>
        </p:txBody>
      </p:sp>
      <p:pic>
        <p:nvPicPr>
          <p:cNvPr id="28"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3822265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82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Rechthoek 2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stap10 </a:t>
            </a:r>
            <a:endParaRPr lang="nl-BE" dirty="0">
              <a:solidFill>
                <a:schemeClr val="accent2">
                  <a:lumMod val="75000"/>
                </a:schemeClr>
              </a:solidFill>
            </a:endParaRPr>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
        <p:nvSpPr>
          <p:cNvPr id="27" name="Tekstvak 26"/>
          <p:cNvSpPr txBox="1"/>
          <p:nvPr/>
        </p:nvSpPr>
        <p:spPr>
          <a:xfrm>
            <a:off x="1631682" y="1510669"/>
            <a:ext cx="10410063" cy="2554545"/>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a:t>
            </a:r>
            <a:r>
              <a:rPr lang="nl-BE" sz="2800" dirty="0"/>
              <a:t>het commandovenster met Ruby. Maak de map actief waarin zich het opmaakbestand bevindt</a:t>
            </a:r>
            <a:r>
              <a:rPr lang="nl-BE" sz="2800" dirty="0" smtClean="0"/>
              <a:t>.</a:t>
            </a:r>
            <a:endParaRPr lang="nl-BE" sz="2800" dirty="0"/>
          </a:p>
          <a:p>
            <a:pPr marL="514350" indent="-514350">
              <a:spcBef>
                <a:spcPts val="1200"/>
              </a:spcBef>
              <a:buClr>
                <a:schemeClr val="accent6"/>
              </a:buClr>
              <a:buFont typeface="Wingdings 3" panose="05040102010807070707" pitchFamily="18" charset="2"/>
              <a:buChar char=""/>
            </a:pPr>
            <a:r>
              <a:rPr lang="nl-BE" sz="2800" dirty="0" smtClean="0"/>
              <a:t>Transpileer </a:t>
            </a:r>
            <a:r>
              <a:rPr lang="nl-BE" sz="2800" dirty="0"/>
              <a:t>het </a:t>
            </a:r>
            <a:r>
              <a:rPr lang="nl-BE" sz="2800" dirty="0" err="1"/>
              <a:t>scss</a:t>
            </a:r>
            <a:r>
              <a:rPr lang="nl-BE" sz="2800" dirty="0"/>
              <a:t>-bestand naar een gewoon </a:t>
            </a:r>
            <a:r>
              <a:rPr lang="nl-BE" sz="2800" dirty="0" err="1"/>
              <a:t>css</a:t>
            </a:r>
            <a:r>
              <a:rPr lang="nl-BE" sz="2800" dirty="0"/>
              <a:t>-bestand met de opdracht </a:t>
            </a:r>
            <a:r>
              <a:rPr lang="nl-BE" sz="2800" dirty="0">
                <a:solidFill>
                  <a:schemeClr val="accent6"/>
                </a:solidFill>
                <a:latin typeface="Code New Roman" panose="020B0609020204030204" pitchFamily="49" charset="0"/>
                <a:cs typeface="Code New Roman" panose="020B0609020204030204" pitchFamily="49" charset="0"/>
              </a:rPr>
              <a:t>sass </a:t>
            </a:r>
            <a:r>
              <a:rPr lang="nl-BE" sz="2800" dirty="0" err="1">
                <a:solidFill>
                  <a:schemeClr val="accent6"/>
                </a:solidFill>
                <a:latin typeface="Code New Roman" panose="020B0609020204030204" pitchFamily="49" charset="0"/>
                <a:cs typeface="Code New Roman" panose="020B0609020204030204" pitchFamily="49" charset="0"/>
              </a:rPr>
              <a:t>opmaak.scss</a:t>
            </a:r>
            <a:r>
              <a:rPr lang="nl-BE" sz="2800" dirty="0">
                <a:solidFill>
                  <a:schemeClr val="accent6"/>
                </a:solidFill>
                <a:latin typeface="Code New Roman" panose="020B0609020204030204" pitchFamily="49" charset="0"/>
                <a:cs typeface="Code New Roman" panose="020B0609020204030204" pitchFamily="49" charset="0"/>
              </a:rPr>
              <a:t> opmaak.css</a:t>
            </a:r>
          </a:p>
          <a:p>
            <a:pPr>
              <a:spcBef>
                <a:spcPts val="1200"/>
              </a:spcBef>
              <a:buClr>
                <a:schemeClr val="accent6"/>
              </a:buClr>
            </a:pPr>
            <a:endParaRPr lang="nl-BE" sz="2800" dirty="0"/>
          </a:p>
        </p:txBody>
      </p:sp>
      <p:sp>
        <p:nvSpPr>
          <p:cNvPr id="17" name="Rechthoek 16"/>
          <p:cNvSpPr/>
          <p:nvPr/>
        </p:nvSpPr>
        <p:spPr>
          <a:xfrm>
            <a:off x="1631681" y="3821646"/>
            <a:ext cx="10299062" cy="76918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sass </a:t>
            </a:r>
            <a:r>
              <a:rPr lang="nl-BE" sz="2800" dirty="0" err="1">
                <a:latin typeface="Code New Roman" panose="020B0609020204030204" pitchFamily="49" charset="0"/>
                <a:cs typeface="Code New Roman" panose="020B0609020204030204" pitchFamily="49" charset="0"/>
              </a:rPr>
              <a:t>opmaak.scss</a:t>
            </a:r>
            <a:r>
              <a:rPr lang="nl-BE" sz="2800" dirty="0">
                <a:latin typeface="Code New Roman" panose="020B0609020204030204" pitchFamily="49" charset="0"/>
                <a:cs typeface="Code New Roman" panose="020B0609020204030204" pitchFamily="49" charset="0"/>
              </a:rPr>
              <a:t> opmaak.css</a:t>
            </a:r>
          </a:p>
        </p:txBody>
      </p:sp>
      <p:sp>
        <p:nvSpPr>
          <p:cNvPr id="18" name="Tekstvak 17"/>
          <p:cNvSpPr txBox="1"/>
          <p:nvPr/>
        </p:nvSpPr>
        <p:spPr>
          <a:xfrm>
            <a:off x="1631681" y="5080932"/>
            <a:ext cx="10410063"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a:t>
            </a:r>
            <a:r>
              <a:rPr lang="nl-BE" sz="2800" dirty="0"/>
              <a:t>het bestand </a:t>
            </a:r>
            <a:r>
              <a:rPr lang="nl-BE" sz="2800" dirty="0">
                <a:solidFill>
                  <a:schemeClr val="accent6"/>
                </a:solidFill>
                <a:latin typeface="Code New Roman" panose="020B0609020204030204" pitchFamily="49" charset="0"/>
                <a:cs typeface="Code New Roman" panose="020B0609020204030204" pitchFamily="49" charset="0"/>
              </a:rPr>
              <a:t>opmaak.css</a:t>
            </a:r>
            <a:r>
              <a:rPr lang="nl-BE" sz="2800" dirty="0"/>
              <a:t> in een editor. Bekijk het resultaat. </a:t>
            </a:r>
          </a:p>
        </p:txBody>
      </p:sp>
      <p:pic>
        <p:nvPicPr>
          <p:cNvPr id="19"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2712316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6.1 Interne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66</a:t>
            </a:r>
            <a:endParaRPr lang="nl-BE" dirty="0">
              <a:solidFill>
                <a:schemeClr val="accent2">
                  <a:lumMod val="75000"/>
                </a:schemeClr>
              </a:solidFill>
            </a:endParaRPr>
          </a:p>
        </p:txBody>
      </p:sp>
      <p:sp>
        <p:nvSpPr>
          <p:cNvPr id="29" name="Rechthoek 28"/>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 </a:t>
            </a:r>
            <a:endParaRPr lang="nl-BE" dirty="0">
              <a:solidFill>
                <a:schemeClr val="accent2">
                  <a:lumMod val="75000"/>
                </a:schemeClr>
              </a:solidFill>
            </a:endParaRPr>
          </a:p>
        </p:txBody>
      </p:sp>
      <p:sp>
        <p:nvSpPr>
          <p:cNvPr id="31" name="Tekstvak 30"/>
          <p:cNvSpPr txBox="1"/>
          <p:nvPr/>
        </p:nvSpPr>
        <p:spPr>
          <a:xfrm>
            <a:off x="1463039" y="1409821"/>
            <a:ext cx="10367011" cy="4431983"/>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Open </a:t>
            </a:r>
            <a:r>
              <a:rPr lang="nl-BE" sz="2800" dirty="0">
                <a:solidFill>
                  <a:schemeClr val="accent6"/>
                </a:solidFill>
                <a:latin typeface="Code New Roman" panose="020B0609020204030204" pitchFamily="49" charset="0"/>
                <a:cs typeface="Code New Roman" panose="020B0609020204030204" pitchFamily="49" charset="0"/>
              </a:rPr>
              <a:t>vb06</a:t>
            </a:r>
            <a:r>
              <a:rPr lang="nl-BE" sz="2800" dirty="0"/>
              <a:t> in een browser. Je merkt dat er in de tekst drie titeltjes staan: biografie, </a:t>
            </a:r>
            <a:r>
              <a:rPr lang="nl-BE" sz="2800" dirty="0" err="1"/>
              <a:t>Hercule</a:t>
            </a:r>
            <a:r>
              <a:rPr lang="nl-BE" sz="2800" dirty="0"/>
              <a:t> </a:t>
            </a:r>
            <a:r>
              <a:rPr lang="nl-BE" sz="2800" dirty="0" err="1"/>
              <a:t>Poirot</a:t>
            </a:r>
            <a:r>
              <a:rPr lang="nl-BE" sz="2800" dirty="0"/>
              <a:t> en Miss </a:t>
            </a:r>
            <a:r>
              <a:rPr lang="nl-BE" sz="2800" dirty="0" err="1"/>
              <a:t>Marple</a:t>
            </a:r>
            <a:r>
              <a:rPr lang="nl-BE" sz="2800" dirty="0"/>
              <a:t>. Bovenaan in een menubalkje zie je diezelfde drie woorden staan. Wanneer de bezoeker op zo’n woordje klikt, moet het stukje tekst bij het overeenkomstige titeltje op het scherm worden getoond.</a:t>
            </a:r>
          </a:p>
          <a:p>
            <a:pPr marL="514350" indent="-514350">
              <a:spcBef>
                <a:spcPts val="1200"/>
              </a:spcBef>
              <a:buClr>
                <a:schemeClr val="accent6"/>
              </a:buClr>
              <a:buFont typeface="Wingdings 3" panose="05040102010807070707" pitchFamily="18" charset="2"/>
              <a:buChar char=""/>
            </a:pPr>
            <a:r>
              <a:rPr lang="nl-BE" sz="2800" dirty="0" smtClean="0"/>
              <a:t>Open </a:t>
            </a:r>
            <a:r>
              <a:rPr lang="nl-BE" sz="2800" dirty="0"/>
              <a:t>het bestand </a:t>
            </a:r>
            <a:r>
              <a:rPr lang="nl-BE" sz="2800" dirty="0">
                <a:solidFill>
                  <a:schemeClr val="accent6"/>
                </a:solidFill>
                <a:latin typeface="Code New Roman" panose="020B0609020204030204" pitchFamily="49" charset="0"/>
                <a:cs typeface="Code New Roman" panose="020B0609020204030204" pitchFamily="49" charset="0"/>
              </a:rPr>
              <a:t>index.html</a:t>
            </a:r>
            <a:r>
              <a:rPr lang="nl-BE" sz="2800" dirty="0"/>
              <a:t> van </a:t>
            </a:r>
            <a:r>
              <a:rPr lang="nl-BE" sz="2800" dirty="0">
                <a:solidFill>
                  <a:schemeClr val="accent6"/>
                </a:solidFill>
                <a:latin typeface="Code New Roman" panose="020B0609020204030204" pitchFamily="49" charset="0"/>
                <a:cs typeface="Code New Roman" panose="020B0609020204030204" pitchFamily="49" charset="0"/>
              </a:rPr>
              <a:t>vb06</a:t>
            </a:r>
            <a:r>
              <a:rPr lang="nl-BE" sz="2800" dirty="0"/>
              <a:t> in een teksteditor</a:t>
            </a:r>
            <a:r>
              <a:rPr lang="nl-BE" sz="2800" dirty="0" smtClean="0"/>
              <a:t>.</a:t>
            </a:r>
          </a:p>
          <a:p>
            <a:pPr marL="514350" indent="-514350">
              <a:spcBef>
                <a:spcPts val="1200"/>
              </a:spcBef>
              <a:buClr>
                <a:schemeClr val="accent6"/>
              </a:buClr>
              <a:buFont typeface="Wingdings 3" panose="05040102010807070707" pitchFamily="18" charset="2"/>
              <a:buChar char=""/>
            </a:pPr>
            <a:endParaRPr lang="nl-BE" sz="2800" dirty="0"/>
          </a:p>
          <a:p>
            <a:pPr algn="r">
              <a:spcBef>
                <a:spcPts val="1200"/>
              </a:spcBef>
              <a:buClr>
                <a:schemeClr val="accent6"/>
              </a:buClr>
            </a:pPr>
            <a:r>
              <a:rPr lang="nl-BE" sz="2800" dirty="0" smtClean="0"/>
              <a:t>../..</a:t>
            </a:r>
            <a:endParaRPr lang="nl-BE" sz="2800" dirty="0"/>
          </a:p>
        </p:txBody>
      </p:sp>
      <p:sp>
        <p:nvSpPr>
          <p:cNvPr id="32" name="Gelijkbenige driehoek 31">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33" name="Gelijkbenige driehoek 32">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36"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38" name="Afbeelding 37"/>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7073642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83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Afbeelding 17"/>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479" y="1347478"/>
            <a:ext cx="920080" cy="900000"/>
          </a:xfrm>
          <a:prstGeom prst="rect">
            <a:avLst/>
          </a:prstGeom>
        </p:spPr>
      </p:pic>
      <p:sp>
        <p:nvSpPr>
          <p:cNvPr id="25" name="Tekstvak 24"/>
          <p:cNvSpPr txBox="1"/>
          <p:nvPr/>
        </p:nvSpPr>
        <p:spPr>
          <a:xfrm>
            <a:off x="1463039" y="1535868"/>
            <a:ext cx="10578707" cy="523220"/>
          </a:xfrm>
          <a:prstGeom prst="rect">
            <a:avLst/>
          </a:prstGeom>
          <a:noFill/>
        </p:spPr>
        <p:txBody>
          <a:bodyPr wrap="square" rtlCol="0">
            <a:spAutoFit/>
          </a:bodyPr>
          <a:lstStyle/>
          <a:p>
            <a:r>
              <a:rPr lang="nl-BE" sz="2800" dirty="0" err="1" smtClean="0"/>
              <a:t>Transpileren</a:t>
            </a:r>
            <a:r>
              <a:rPr lang="nl-BE" sz="2800" dirty="0" smtClean="0"/>
              <a:t> van één bestand automatiseren:</a:t>
            </a:r>
          </a:p>
        </p:txBody>
      </p:sp>
      <p:sp>
        <p:nvSpPr>
          <p:cNvPr id="26" name="Rechthoek 25"/>
          <p:cNvSpPr/>
          <p:nvPr/>
        </p:nvSpPr>
        <p:spPr>
          <a:xfrm>
            <a:off x="1602861" y="2247478"/>
            <a:ext cx="10299062" cy="76918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sass </a:t>
            </a:r>
            <a:r>
              <a:rPr lang="nl-BE" sz="2800" dirty="0" err="1">
                <a:latin typeface="Code New Roman" panose="020B0609020204030204" pitchFamily="49" charset="0"/>
                <a:cs typeface="Code New Roman" panose="020B0609020204030204" pitchFamily="49" charset="0"/>
              </a:rPr>
              <a:t>opmaak.scss</a:t>
            </a:r>
            <a:r>
              <a:rPr lang="nl-BE" sz="2800" dirty="0">
                <a:latin typeface="Code New Roman" panose="020B0609020204030204" pitchFamily="49" charset="0"/>
                <a:cs typeface="Code New Roman" panose="020B0609020204030204" pitchFamily="49" charset="0"/>
              </a:rPr>
              <a:t> opmaak.css</a:t>
            </a:r>
          </a:p>
        </p:txBody>
      </p:sp>
      <p:sp>
        <p:nvSpPr>
          <p:cNvPr id="27" name="Tekstvak 26"/>
          <p:cNvSpPr txBox="1"/>
          <p:nvPr/>
        </p:nvSpPr>
        <p:spPr>
          <a:xfrm>
            <a:off x="1463039" y="3731288"/>
            <a:ext cx="10578707" cy="523220"/>
          </a:xfrm>
          <a:prstGeom prst="rect">
            <a:avLst/>
          </a:prstGeom>
          <a:noFill/>
        </p:spPr>
        <p:txBody>
          <a:bodyPr wrap="square" rtlCol="0">
            <a:spAutoFit/>
          </a:bodyPr>
          <a:lstStyle/>
          <a:p>
            <a:r>
              <a:rPr lang="nl-BE" sz="2800" dirty="0" err="1" smtClean="0"/>
              <a:t>Transpileren</a:t>
            </a:r>
            <a:r>
              <a:rPr lang="nl-BE" sz="2800" dirty="0" smtClean="0"/>
              <a:t> van een hele map automatiseren:</a:t>
            </a:r>
          </a:p>
        </p:txBody>
      </p:sp>
      <p:sp>
        <p:nvSpPr>
          <p:cNvPr id="28" name="Rechthoek 27"/>
          <p:cNvSpPr/>
          <p:nvPr/>
        </p:nvSpPr>
        <p:spPr>
          <a:xfrm>
            <a:off x="1602861" y="4442898"/>
            <a:ext cx="10299062" cy="76918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nl-BE" sz="2800" dirty="0">
                <a:latin typeface="Code New Roman" panose="020B0609020204030204" pitchFamily="49" charset="0"/>
                <a:cs typeface="Code New Roman" panose="020B0609020204030204" pitchFamily="49" charset="0"/>
              </a:rPr>
              <a:t>sass --</a:t>
            </a:r>
            <a:r>
              <a:rPr lang="nl-BE" sz="2800" dirty="0" err="1">
                <a:latin typeface="Code New Roman" panose="020B0609020204030204" pitchFamily="49" charset="0"/>
                <a:cs typeface="Code New Roman" panose="020B0609020204030204" pitchFamily="49" charset="0"/>
              </a:rPr>
              <a:t>watch</a:t>
            </a:r>
            <a:r>
              <a:rPr lang="nl-BE" sz="2800" dirty="0">
                <a:latin typeface="Code New Roman" panose="020B0609020204030204" pitchFamily="49" charset="0"/>
                <a:cs typeface="Code New Roman" panose="020B0609020204030204" pitchFamily="49" charset="0"/>
              </a:rPr>
              <a:t> </a:t>
            </a:r>
            <a:r>
              <a:rPr lang="nl-BE" sz="2800" dirty="0" err="1">
                <a:latin typeface="Code New Roman" panose="020B0609020204030204" pitchFamily="49" charset="0"/>
                <a:cs typeface="Code New Roman" panose="020B0609020204030204" pitchFamily="49" charset="0"/>
              </a:rPr>
              <a:t>scssmap:opmaak</a:t>
            </a:r>
            <a:endParaRPr lang="nl-BE" sz="2800" dirty="0">
              <a:latin typeface="Code New Roman" panose="020B0609020204030204" pitchFamily="49" charset="0"/>
              <a:cs typeface="Code New Roman" panose="020B0609020204030204" pitchFamily="49" charset="0"/>
            </a:endParaRPr>
          </a:p>
        </p:txBody>
      </p:sp>
      <p:pic>
        <p:nvPicPr>
          <p:cNvPr id="29"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1543570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87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
        <p:nvSpPr>
          <p:cNvPr id="27" name="Tekstvak 26"/>
          <p:cNvSpPr txBox="1"/>
          <p:nvPr/>
        </p:nvSpPr>
        <p:spPr>
          <a:xfrm>
            <a:off x="1631682" y="1510669"/>
            <a:ext cx="10410063"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Stel </a:t>
            </a:r>
            <a:r>
              <a:rPr lang="nl-BE" sz="2800" dirty="0"/>
              <a:t>sass zo in dat het </a:t>
            </a:r>
            <a:r>
              <a:rPr lang="nl-BE" sz="2800" dirty="0" err="1"/>
              <a:t>css</a:t>
            </a:r>
            <a:r>
              <a:rPr lang="nl-BE" sz="2800" dirty="0"/>
              <a:t>-bestand automatisch wordt bijgewerkt wanneer je het </a:t>
            </a:r>
            <a:r>
              <a:rPr lang="nl-BE" sz="2800" dirty="0" err="1"/>
              <a:t>scss</a:t>
            </a:r>
            <a:r>
              <a:rPr lang="nl-BE" sz="2800" dirty="0"/>
              <a:t>-bestand opslaat.</a:t>
            </a:r>
          </a:p>
        </p:txBody>
      </p:sp>
      <p:sp>
        <p:nvSpPr>
          <p:cNvPr id="17" name="Tekstvak 16"/>
          <p:cNvSpPr txBox="1"/>
          <p:nvPr/>
        </p:nvSpPr>
        <p:spPr>
          <a:xfrm>
            <a:off x="2188213" y="3595990"/>
            <a:ext cx="9853532" cy="523220"/>
          </a:xfrm>
          <a:prstGeom prst="rect">
            <a:avLst/>
          </a:prstGeom>
          <a:noFill/>
        </p:spPr>
        <p:txBody>
          <a:bodyPr wrap="square" rtlCol="0">
            <a:spAutoFit/>
          </a:bodyPr>
          <a:lstStyle/>
          <a:p>
            <a:r>
              <a:rPr lang="nl-BE" sz="2800" dirty="0" smtClean="0"/>
              <a:t>Sommige editors (</a:t>
            </a:r>
            <a:r>
              <a:rPr lang="nl-BE" sz="2800" dirty="0" err="1" smtClean="0"/>
              <a:t>vb</a:t>
            </a:r>
            <a:r>
              <a:rPr lang="nl-BE" sz="2800" dirty="0" smtClean="0"/>
              <a:t> Atom) zorgen hier zelf voor.</a:t>
            </a:r>
            <a:endParaRPr lang="nl-BE" sz="2800" dirty="0"/>
          </a:p>
        </p:txBody>
      </p:sp>
      <p:pic>
        <p:nvPicPr>
          <p:cNvPr id="18"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353980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82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Rechthoek 2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stap11 </a:t>
            </a:r>
            <a:endParaRPr lang="nl-BE" dirty="0">
              <a:solidFill>
                <a:schemeClr val="accent2">
                  <a:lumMod val="75000"/>
                </a:schemeClr>
              </a:solidFill>
            </a:endParaRPr>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graphicFrame>
        <p:nvGraphicFramePr>
          <p:cNvPr id="19" name="Tabel 18"/>
          <p:cNvGraphicFramePr>
            <a:graphicFrameLocks noGrp="1"/>
          </p:cNvGraphicFramePr>
          <p:nvPr>
            <p:extLst>
              <p:ext uri="{D42A27DB-BD31-4B8C-83A1-F6EECF244321}">
                <p14:modId xmlns:p14="http://schemas.microsoft.com/office/powerpoint/2010/main" val="267316068"/>
              </p:ext>
            </p:extLst>
          </p:nvPr>
        </p:nvGraphicFramePr>
        <p:xfrm>
          <a:off x="1463039" y="1787534"/>
          <a:ext cx="10578705" cy="1828800"/>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2855085912"/>
                    </a:ext>
                  </a:extLst>
                </a:gridCol>
                <a:gridCol w="9733973">
                  <a:extLst>
                    <a:ext uri="{9D8B030D-6E8A-4147-A177-3AD203B41FA5}">
                      <a16:colId xmlns:a16="http://schemas.microsoft.com/office/drawing/2014/main" val="2105840097"/>
                    </a:ext>
                  </a:extLst>
                </a:gridCol>
              </a:tblGrid>
              <a:tr h="343308">
                <a:tc>
                  <a:txBody>
                    <a:bodyPr/>
                    <a:lstStyle/>
                    <a:p>
                      <a:pPr algn="r">
                        <a:lnSpc>
                          <a:spcPct val="100000"/>
                        </a:lnSpc>
                        <a:spcAft>
                          <a:spcPts val="0"/>
                        </a:spcAft>
                      </a:pPr>
                      <a:r>
                        <a:rPr lang="nl-BE" sz="2400" b="0" dirty="0" smtClean="0">
                          <a:effectLst/>
                          <a:latin typeface="+mn-lt"/>
                          <a:ea typeface="+mn-ea"/>
                          <a:cs typeface="+mn-cs"/>
                        </a:rPr>
                        <a:t>98</a:t>
                      </a:r>
                    </a:p>
                    <a:p>
                      <a:pPr algn="r">
                        <a:lnSpc>
                          <a:spcPct val="100000"/>
                        </a:lnSpc>
                        <a:spcAft>
                          <a:spcPts val="0"/>
                        </a:spcAft>
                      </a:pPr>
                      <a:r>
                        <a:rPr lang="nl-BE" sz="2400" b="0" dirty="0" smtClean="0">
                          <a:effectLst/>
                          <a:latin typeface="+mn-lt"/>
                          <a:ea typeface="+mn-ea"/>
                          <a:cs typeface="+mn-cs"/>
                        </a:rPr>
                        <a:t>99</a:t>
                      </a:r>
                    </a:p>
                    <a:p>
                      <a:pPr algn="r">
                        <a:lnSpc>
                          <a:spcPct val="100000"/>
                        </a:lnSpc>
                        <a:spcAft>
                          <a:spcPts val="0"/>
                        </a:spcAft>
                      </a:pPr>
                      <a:r>
                        <a:rPr lang="nl-BE" sz="2400" b="0" dirty="0" smtClean="0">
                          <a:effectLst/>
                          <a:latin typeface="+mn-lt"/>
                          <a:ea typeface="+mn-ea"/>
                          <a:cs typeface="+mn-cs"/>
                        </a:rPr>
                        <a:t>100</a:t>
                      </a:r>
                    </a:p>
                    <a:p>
                      <a:pPr algn="r">
                        <a:lnSpc>
                          <a:spcPct val="100000"/>
                        </a:lnSpc>
                        <a:spcAft>
                          <a:spcPts val="0"/>
                        </a:spcAft>
                      </a:pPr>
                      <a:r>
                        <a:rPr lang="nl-BE" sz="2400" b="0" dirty="0" smtClean="0">
                          <a:effectLst/>
                          <a:latin typeface="+mn-lt"/>
                          <a:ea typeface="+mn-ea"/>
                          <a:cs typeface="+mn-cs"/>
                        </a:rPr>
                        <a:t>101</a:t>
                      </a:r>
                    </a:p>
                    <a:p>
                      <a:pPr algn="r">
                        <a:lnSpc>
                          <a:spcPct val="100000"/>
                        </a:lnSpc>
                        <a:spcAft>
                          <a:spcPts val="0"/>
                        </a:spcAft>
                      </a:pPr>
                      <a:r>
                        <a:rPr lang="nl-BE" sz="2400" b="0" dirty="0" smtClean="0">
                          <a:effectLst/>
                          <a:latin typeface="+mn-lt"/>
                          <a:ea typeface="+mn-ea"/>
                          <a:cs typeface="+mn-cs"/>
                        </a:rPr>
                        <a:t>102</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400" b="1" dirty="0" smtClean="0">
                          <a:solidFill>
                            <a:schemeClr val="accent6"/>
                          </a:solidFill>
                          <a:effectLst/>
                          <a:latin typeface="Code New Roman" panose="020B0609020204030204" pitchFamily="49" charset="0"/>
                          <a:cs typeface="Code New Roman" panose="020B0609020204030204" pitchFamily="49" charset="0"/>
                        </a:rPr>
                        <a:t>.</a:t>
                      </a:r>
                      <a:r>
                        <a:rPr lang="en-US" sz="2400" b="1" dirty="0" err="1" smtClean="0">
                          <a:solidFill>
                            <a:schemeClr val="accent6"/>
                          </a:solidFill>
                          <a:effectLst/>
                          <a:latin typeface="Code New Roman" panose="020B0609020204030204" pitchFamily="49" charset="0"/>
                          <a:cs typeface="Code New Roman" panose="020B0609020204030204" pitchFamily="49" charset="0"/>
                        </a:rPr>
                        <a:t>verwijzing</a:t>
                      </a:r>
                      <a:r>
                        <a:rPr lang="en-US" sz="2400" b="1" dirty="0" smtClean="0">
                          <a:solidFill>
                            <a:schemeClr val="accent6"/>
                          </a:solidFill>
                          <a:effectLst/>
                          <a:latin typeface="Code New Roman" panose="020B0609020204030204" pitchFamily="49" charset="0"/>
                          <a:cs typeface="Code New Roman" panose="020B0609020204030204" pitchFamily="49" charset="0"/>
                        </a:rPr>
                        <a:t> </a:t>
                      </a:r>
                      <a:r>
                        <a:rPr lang="en-US" sz="24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a:t>
                      </a:r>
                      <a:r>
                        <a:rPr lang="en-US"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font-style: </a:t>
                      </a:r>
                      <a:r>
                        <a:rPr lang="en-US" sz="2400" b="0" dirty="0" smtClean="0">
                          <a:solidFill>
                            <a:schemeClr val="tx1"/>
                          </a:solidFill>
                          <a:effectLst/>
                          <a:latin typeface="Code New Roman" panose="020B0609020204030204" pitchFamily="49" charset="0"/>
                          <a:cs typeface="Code New Roman" panose="020B0609020204030204" pitchFamily="49" charset="0"/>
                        </a:rPr>
                        <a:t>italic;</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font-weight: </a:t>
                      </a:r>
                      <a:r>
                        <a:rPr lang="en-US" sz="2400" b="0" dirty="0" smtClean="0">
                          <a:solidFill>
                            <a:schemeClr val="tx1"/>
                          </a:solidFill>
                          <a:effectLst/>
                          <a:latin typeface="Code New Roman" panose="020B0609020204030204" pitchFamily="49" charset="0"/>
                          <a:cs typeface="Code New Roman" panose="020B0609020204030204" pitchFamily="49" charset="0"/>
                        </a:rPr>
                        <a:t>bold;</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font-size: </a:t>
                      </a:r>
                      <a:r>
                        <a:rPr lang="en-US" sz="2400" b="0" dirty="0" smtClean="0">
                          <a:solidFill>
                            <a:schemeClr val="tx1"/>
                          </a:solidFill>
                          <a:effectLst/>
                          <a:latin typeface="Code New Roman" panose="020B0609020204030204" pitchFamily="49" charset="0"/>
                          <a:cs typeface="Code New Roman" panose="020B0609020204030204" pitchFamily="49" charset="0"/>
                        </a:rPr>
                        <a:t>12px; </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0" name="Rechthoek 19"/>
          <p:cNvSpPr/>
          <p:nvPr/>
        </p:nvSpPr>
        <p:spPr>
          <a:xfrm>
            <a:off x="9332686" y="1517927"/>
            <a:ext cx="2520373"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smtClean="0">
                <a:latin typeface="Code New Roman" panose="020B0609020204030204" pitchFamily="49" charset="0"/>
                <a:cs typeface="Code New Roman" panose="020B0609020204030204" pitchFamily="49" charset="0"/>
              </a:rPr>
              <a:t>opmaak.css</a:t>
            </a:r>
            <a:endParaRPr lang="nl-BE" sz="2800" dirty="0">
              <a:latin typeface="Code New Roman" panose="020B0609020204030204" pitchFamily="49" charset="0"/>
              <a:cs typeface="Code New Roman" panose="020B0609020204030204" pitchFamily="49" charset="0"/>
            </a:endParaRPr>
          </a:p>
        </p:txBody>
      </p:sp>
      <p:graphicFrame>
        <p:nvGraphicFramePr>
          <p:cNvPr id="21" name="Tabel 20"/>
          <p:cNvGraphicFramePr>
            <a:graphicFrameLocks noGrp="1"/>
          </p:cNvGraphicFramePr>
          <p:nvPr>
            <p:extLst>
              <p:ext uri="{D42A27DB-BD31-4B8C-83A1-F6EECF244321}">
                <p14:modId xmlns:p14="http://schemas.microsoft.com/office/powerpoint/2010/main" val="1130203818"/>
              </p:ext>
            </p:extLst>
          </p:nvPr>
        </p:nvGraphicFramePr>
        <p:xfrm>
          <a:off x="1463039" y="4115981"/>
          <a:ext cx="10578705" cy="2560320"/>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2855085912"/>
                    </a:ext>
                  </a:extLst>
                </a:gridCol>
                <a:gridCol w="9733973">
                  <a:extLst>
                    <a:ext uri="{9D8B030D-6E8A-4147-A177-3AD203B41FA5}">
                      <a16:colId xmlns:a16="http://schemas.microsoft.com/office/drawing/2014/main" val="2105840097"/>
                    </a:ext>
                  </a:extLst>
                </a:gridCol>
              </a:tblGrid>
              <a:tr h="343308">
                <a:tc>
                  <a:txBody>
                    <a:bodyPr/>
                    <a:lstStyle/>
                    <a:p>
                      <a:pPr algn="r">
                        <a:lnSpc>
                          <a:spcPct val="100000"/>
                        </a:lnSpc>
                        <a:spcAft>
                          <a:spcPts val="0"/>
                        </a:spcAft>
                      </a:pPr>
                      <a:r>
                        <a:rPr lang="nl-BE" sz="2400" b="0" dirty="0" smtClean="0">
                          <a:effectLst/>
                          <a:latin typeface="+mn-lt"/>
                          <a:ea typeface="+mn-ea"/>
                          <a:cs typeface="+mn-cs"/>
                        </a:rPr>
                        <a:t>98</a:t>
                      </a:r>
                    </a:p>
                    <a:p>
                      <a:pPr algn="r">
                        <a:lnSpc>
                          <a:spcPct val="100000"/>
                        </a:lnSpc>
                        <a:spcAft>
                          <a:spcPts val="0"/>
                        </a:spcAft>
                      </a:pPr>
                      <a:r>
                        <a:rPr lang="nl-BE" sz="2400" b="0" dirty="0" smtClean="0">
                          <a:effectLst/>
                          <a:latin typeface="+mn-lt"/>
                          <a:ea typeface="+mn-ea"/>
                          <a:cs typeface="+mn-cs"/>
                        </a:rPr>
                        <a:t>99</a:t>
                      </a:r>
                    </a:p>
                    <a:p>
                      <a:pPr algn="r">
                        <a:lnSpc>
                          <a:spcPct val="100000"/>
                        </a:lnSpc>
                        <a:spcAft>
                          <a:spcPts val="0"/>
                        </a:spcAft>
                      </a:pPr>
                      <a:r>
                        <a:rPr lang="nl-BE" sz="2400" b="0" dirty="0" smtClean="0">
                          <a:effectLst/>
                          <a:latin typeface="+mn-lt"/>
                          <a:ea typeface="+mn-ea"/>
                          <a:cs typeface="+mn-cs"/>
                        </a:rPr>
                        <a:t>100</a:t>
                      </a:r>
                    </a:p>
                    <a:p>
                      <a:pPr algn="r">
                        <a:lnSpc>
                          <a:spcPct val="100000"/>
                        </a:lnSpc>
                        <a:spcAft>
                          <a:spcPts val="0"/>
                        </a:spcAft>
                      </a:pPr>
                      <a:r>
                        <a:rPr lang="nl-BE" sz="2400" b="0" dirty="0" smtClean="0">
                          <a:effectLst/>
                          <a:latin typeface="+mn-lt"/>
                          <a:ea typeface="+mn-ea"/>
                          <a:cs typeface="+mn-cs"/>
                        </a:rPr>
                        <a:t>101</a:t>
                      </a:r>
                    </a:p>
                    <a:p>
                      <a:pPr algn="r">
                        <a:lnSpc>
                          <a:spcPct val="100000"/>
                        </a:lnSpc>
                        <a:spcAft>
                          <a:spcPts val="0"/>
                        </a:spcAft>
                      </a:pPr>
                      <a:r>
                        <a:rPr lang="nl-BE" sz="2400" b="0" dirty="0" smtClean="0">
                          <a:effectLst/>
                          <a:latin typeface="+mn-lt"/>
                          <a:ea typeface="+mn-ea"/>
                          <a:cs typeface="+mn-cs"/>
                        </a:rPr>
                        <a:t>102</a:t>
                      </a:r>
                    </a:p>
                    <a:p>
                      <a:pPr algn="r">
                        <a:lnSpc>
                          <a:spcPct val="100000"/>
                        </a:lnSpc>
                        <a:spcAft>
                          <a:spcPts val="0"/>
                        </a:spcAft>
                      </a:pPr>
                      <a:r>
                        <a:rPr lang="nl-BE" sz="2400" b="0" dirty="0" smtClean="0">
                          <a:effectLst/>
                          <a:latin typeface="+mn-lt"/>
                          <a:ea typeface="+mn-ea"/>
                          <a:cs typeface="+mn-cs"/>
                        </a:rPr>
                        <a:t>103</a:t>
                      </a:r>
                    </a:p>
                    <a:p>
                      <a:pPr algn="r">
                        <a:lnSpc>
                          <a:spcPct val="100000"/>
                        </a:lnSpc>
                        <a:spcAft>
                          <a:spcPts val="0"/>
                        </a:spcAft>
                      </a:pPr>
                      <a:r>
                        <a:rPr lang="nl-BE" sz="2400" b="0" dirty="0" smtClean="0">
                          <a:effectLst/>
                          <a:latin typeface="+mn-lt"/>
                          <a:ea typeface="+mn-ea"/>
                          <a:cs typeface="+mn-cs"/>
                        </a:rPr>
                        <a:t>104</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400" b="1" dirty="0" smtClean="0">
                          <a:solidFill>
                            <a:schemeClr val="accent6"/>
                          </a:solidFill>
                          <a:effectLst/>
                          <a:latin typeface="Code New Roman" panose="020B0609020204030204" pitchFamily="49" charset="0"/>
                          <a:cs typeface="Code New Roman" panose="020B0609020204030204" pitchFamily="49" charset="0"/>
                        </a:rPr>
                        <a:t>.</a:t>
                      </a:r>
                      <a:r>
                        <a:rPr lang="en-US" sz="2400" b="1" dirty="0" err="1" smtClean="0">
                          <a:solidFill>
                            <a:schemeClr val="accent6"/>
                          </a:solidFill>
                          <a:effectLst/>
                          <a:latin typeface="Code New Roman" panose="020B0609020204030204" pitchFamily="49" charset="0"/>
                          <a:cs typeface="Code New Roman" panose="020B0609020204030204" pitchFamily="49" charset="0"/>
                        </a:rPr>
                        <a:t>verwijzing</a:t>
                      </a:r>
                      <a:r>
                        <a:rPr lang="en-US" sz="2400" b="1"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en-US" sz="2400" b="1" dirty="0" smtClean="0">
                          <a:solidFill>
                            <a:schemeClr val="accent6"/>
                          </a:solidFill>
                          <a:effectLst/>
                          <a:latin typeface="Code New Roman" panose="020B0609020204030204" pitchFamily="49" charset="0"/>
                          <a:cs typeface="Code New Roman" panose="020B0609020204030204" pitchFamily="49" charset="0"/>
                        </a:rPr>
                        <a:t>	font: {</a:t>
                      </a:r>
                    </a:p>
                    <a:p>
                      <a:pPr marL="0" indent="0" algn="l">
                        <a:lnSpc>
                          <a:spcPct val="100000"/>
                        </a:lnSpc>
                        <a:spcBef>
                          <a:spcPts val="0"/>
                        </a:spcBef>
                        <a:spcAft>
                          <a:spcPts val="0"/>
                        </a:spcAft>
                        <a:tabLst>
                          <a:tab pos="200660" algn="l"/>
                          <a:tab pos="400685" algn="l"/>
                          <a:tab pos="562610" algn="l"/>
                          <a:tab pos="762635" algn="l"/>
                        </a:tabLst>
                      </a:pPr>
                      <a:r>
                        <a:rPr lang="en-US" sz="2400" b="1" dirty="0" smtClean="0">
                          <a:solidFill>
                            <a:schemeClr val="accent6"/>
                          </a:solidFill>
                          <a:effectLst/>
                          <a:latin typeface="Code New Roman" panose="020B0609020204030204" pitchFamily="49" charset="0"/>
                          <a:cs typeface="Code New Roman" panose="020B0609020204030204" pitchFamily="49" charset="0"/>
                        </a:rPr>
                        <a:t>		</a:t>
                      </a:r>
                      <a:r>
                        <a:rPr lang="en-US"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style: </a:t>
                      </a:r>
                      <a:r>
                        <a:rPr lang="en-US" sz="2400" b="0" dirty="0" smtClean="0">
                          <a:solidFill>
                            <a:schemeClr val="tx1"/>
                          </a:solidFill>
                          <a:effectLst/>
                          <a:latin typeface="Code New Roman" panose="020B0609020204030204" pitchFamily="49" charset="0"/>
                          <a:cs typeface="Code New Roman" panose="020B0609020204030204" pitchFamily="49" charset="0"/>
                        </a:rPr>
                        <a:t>italic;</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tx1"/>
                          </a:solidFill>
                          <a:effectLst/>
                          <a:latin typeface="Code New Roman" panose="020B0609020204030204" pitchFamily="49" charset="0"/>
                          <a:cs typeface="Code New Roman" panose="020B0609020204030204" pitchFamily="49" charset="0"/>
                        </a:rPr>
                        <a:t>		</a:t>
                      </a:r>
                      <a:r>
                        <a:rPr lang="en-US"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weight:</a:t>
                      </a:r>
                      <a:r>
                        <a:rPr lang="en-US" sz="2400" b="0" dirty="0" smtClean="0">
                          <a:solidFill>
                            <a:schemeClr val="tx1"/>
                          </a:solidFill>
                          <a:effectLst/>
                          <a:latin typeface="Code New Roman" panose="020B0609020204030204" pitchFamily="49" charset="0"/>
                          <a:cs typeface="Code New Roman" panose="020B0609020204030204" pitchFamily="49" charset="0"/>
                        </a:rPr>
                        <a:t> bold;</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tx1"/>
                          </a:solidFill>
                          <a:effectLst/>
                          <a:latin typeface="Code New Roman" panose="020B0609020204030204" pitchFamily="49" charset="0"/>
                          <a:cs typeface="Code New Roman" panose="020B0609020204030204" pitchFamily="49" charset="0"/>
                        </a:rPr>
                        <a:t>		</a:t>
                      </a:r>
                      <a:r>
                        <a:rPr lang="en-US"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size:</a:t>
                      </a:r>
                      <a:r>
                        <a:rPr lang="en-US" sz="2400" b="0" dirty="0" smtClean="0">
                          <a:solidFill>
                            <a:schemeClr val="tx1"/>
                          </a:solidFill>
                          <a:effectLst/>
                          <a:latin typeface="Code New Roman" panose="020B0609020204030204" pitchFamily="49" charset="0"/>
                          <a:cs typeface="Code New Roman" panose="020B0609020204030204" pitchFamily="49" charset="0"/>
                        </a:rPr>
                        <a:t> 12px;</a:t>
                      </a:r>
                    </a:p>
                    <a:p>
                      <a:pPr marL="0" indent="0" algn="l">
                        <a:lnSpc>
                          <a:spcPct val="100000"/>
                        </a:lnSpc>
                        <a:spcBef>
                          <a:spcPts val="0"/>
                        </a:spcBef>
                        <a:spcAft>
                          <a:spcPts val="0"/>
                        </a:spcAft>
                        <a:tabLst>
                          <a:tab pos="200660" algn="l"/>
                          <a:tab pos="400685" algn="l"/>
                          <a:tab pos="562610" algn="l"/>
                          <a:tab pos="762635" algn="l"/>
                        </a:tabLst>
                      </a:pPr>
                      <a:r>
                        <a:rPr lang="en-US" sz="2400" b="1"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en-US" sz="2400" b="1"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2" name="Rechthoek 21"/>
          <p:cNvSpPr/>
          <p:nvPr/>
        </p:nvSpPr>
        <p:spPr>
          <a:xfrm>
            <a:off x="9332686" y="3896925"/>
            <a:ext cx="2520373"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opmaak.scss</a:t>
            </a:r>
            <a:endParaRPr lang="nl-BE" sz="2800" dirty="0">
              <a:latin typeface="Code New Roman" panose="020B0609020204030204" pitchFamily="49" charset="0"/>
              <a:cs typeface="Code New Roman" panose="020B0609020204030204" pitchFamily="49" charset="0"/>
            </a:endParaRPr>
          </a:p>
        </p:txBody>
      </p:sp>
      <p:cxnSp>
        <p:nvCxnSpPr>
          <p:cNvPr id="23" name="Rechte verbindingslijn met pijl 22"/>
          <p:cNvCxnSpPr/>
          <p:nvPr/>
        </p:nvCxnSpPr>
        <p:spPr>
          <a:xfrm>
            <a:off x="6752391" y="3287341"/>
            <a:ext cx="14261" cy="1327656"/>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pic>
        <p:nvPicPr>
          <p:cNvPr id="24"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2545382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84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8" name="Afbeelding 17"/>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71479" y="1347478"/>
            <a:ext cx="920080" cy="900000"/>
          </a:xfrm>
          <a:prstGeom prst="rect">
            <a:avLst/>
          </a:prstGeom>
        </p:spPr>
      </p:pic>
      <p:sp>
        <p:nvSpPr>
          <p:cNvPr id="17" name="Tekstvak 16"/>
          <p:cNvSpPr txBox="1"/>
          <p:nvPr/>
        </p:nvSpPr>
        <p:spPr>
          <a:xfrm>
            <a:off x="1306284" y="210578"/>
            <a:ext cx="2801690" cy="7325082"/>
          </a:xfrm>
          <a:prstGeom prst="rect">
            <a:avLst/>
          </a:prstGeom>
          <a:noFill/>
        </p:spPr>
        <p:txBody>
          <a:bodyPr wrap="square" rtlCol="0">
            <a:spAutoFit/>
          </a:bodyPr>
          <a:lstStyle/>
          <a:p>
            <a:r>
              <a:rPr lang="nl-BE" sz="47000" b="1" dirty="0" smtClean="0">
                <a:solidFill>
                  <a:schemeClr val="accent2">
                    <a:lumMod val="75000"/>
                  </a:schemeClr>
                </a:solidFill>
                <a:latin typeface="Code New Roman" panose="020B0609020204030204" pitchFamily="49" charset="0"/>
                <a:cs typeface="Code New Roman" panose="020B0609020204030204" pitchFamily="49" charset="0"/>
              </a:rPr>
              <a:t>$</a:t>
            </a:r>
            <a:endParaRPr lang="nl-BE" sz="47000" b="1" dirty="0">
              <a:solidFill>
                <a:schemeClr val="accent2">
                  <a:lumMod val="75000"/>
                </a:schemeClr>
              </a:solidFill>
              <a:latin typeface="Code New Roman" panose="020B0609020204030204" pitchFamily="49" charset="0"/>
              <a:cs typeface="Code New Roman" panose="020B0609020204030204" pitchFamily="49" charset="0"/>
            </a:endParaRPr>
          </a:p>
        </p:txBody>
      </p:sp>
      <p:sp>
        <p:nvSpPr>
          <p:cNvPr id="19" name="Tekstvak 18"/>
          <p:cNvSpPr txBox="1"/>
          <p:nvPr/>
        </p:nvSpPr>
        <p:spPr>
          <a:xfrm>
            <a:off x="1463040" y="1535868"/>
            <a:ext cx="10578706" cy="2800767"/>
          </a:xfrm>
          <a:prstGeom prst="rect">
            <a:avLst/>
          </a:prstGeom>
          <a:noFill/>
        </p:spPr>
        <p:txBody>
          <a:bodyPr wrap="square" rtlCol="0">
            <a:spAutoFit/>
          </a:bodyPr>
          <a:lstStyle/>
          <a:p>
            <a:r>
              <a:rPr lang="nl-BE" sz="4400" dirty="0" smtClean="0"/>
              <a:t>Variabelen gebruik je zo vaak je wil in </a:t>
            </a:r>
            <a:r>
              <a:rPr lang="nl-BE" sz="4400" dirty="0" err="1" smtClean="0"/>
              <a:t>css</a:t>
            </a:r>
            <a:endParaRPr lang="nl-BE" sz="4400" dirty="0" smtClean="0"/>
          </a:p>
          <a:p>
            <a:endParaRPr lang="nl-BE" sz="4400" dirty="0"/>
          </a:p>
          <a:p>
            <a:r>
              <a:rPr lang="nl-BE" sz="4400" dirty="0" smtClean="0"/>
              <a:t>Notatie: start met </a:t>
            </a:r>
            <a:r>
              <a:rPr lang="nl-BE" sz="4400" dirty="0" smtClean="0">
                <a:latin typeface="Code New Roman" panose="020B0609020204030204" pitchFamily="49" charset="0"/>
                <a:cs typeface="Code New Roman" panose="020B0609020204030204" pitchFamily="49" charset="0"/>
              </a:rPr>
              <a:t>$</a:t>
            </a:r>
            <a:endParaRPr lang="nl-BE" sz="4400" dirty="0">
              <a:latin typeface="Code New Roman" panose="020B0609020204030204" pitchFamily="49" charset="0"/>
              <a:cs typeface="Code New Roman" panose="020B0609020204030204" pitchFamily="49" charset="0"/>
            </a:endParaRPr>
          </a:p>
        </p:txBody>
      </p:sp>
      <p:pic>
        <p:nvPicPr>
          <p:cNvPr id="20"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14668032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84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Rechthoek 2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stap12 </a:t>
            </a:r>
            <a:endParaRPr lang="nl-BE" dirty="0">
              <a:solidFill>
                <a:schemeClr val="accent2">
                  <a:lumMod val="75000"/>
                </a:schemeClr>
              </a:solidFill>
            </a:endParaRPr>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2304290970"/>
              </p:ext>
            </p:extLst>
          </p:nvPr>
        </p:nvGraphicFramePr>
        <p:xfrm>
          <a:off x="1463041" y="1528292"/>
          <a:ext cx="10578705" cy="5181600"/>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2855085912"/>
                    </a:ext>
                  </a:extLst>
                </a:gridCol>
                <a:gridCol w="9733973">
                  <a:extLst>
                    <a:ext uri="{9D8B030D-6E8A-4147-A177-3AD203B41FA5}">
                      <a16:colId xmlns:a16="http://schemas.microsoft.com/office/drawing/2014/main" val="2105840097"/>
                    </a:ext>
                  </a:extLst>
                </a:gridCol>
              </a:tblGrid>
              <a:tr h="343308">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5</a:t>
                      </a: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36</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37</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38</a:t>
                      </a: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44</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46</a:t>
                      </a:r>
                      <a:endParaRPr lang="nl-BE" sz="20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zeergroot</a:t>
                      </a:r>
                      <a:r>
                        <a:rPr lang="en-US" sz="2000" b="0" dirty="0" smtClean="0">
                          <a:solidFill>
                            <a:schemeClr val="accent6"/>
                          </a:solidFill>
                          <a:effectLst/>
                          <a:latin typeface="Code New Roman" panose="020B0609020204030204" pitchFamily="49" charset="0"/>
                          <a:cs typeface="Code New Roman" panose="020B0609020204030204" pitchFamily="49" charset="0"/>
                        </a:rPr>
                        <a:t>: 50px;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groot</a:t>
                      </a:r>
                      <a:r>
                        <a:rPr lang="en-US" sz="2000" b="0" dirty="0" smtClean="0">
                          <a:solidFill>
                            <a:schemeClr val="accent6"/>
                          </a:solidFill>
                          <a:effectLst/>
                          <a:latin typeface="Code New Roman" panose="020B0609020204030204" pitchFamily="49" charset="0"/>
                          <a:cs typeface="Code New Roman" panose="020B0609020204030204" pitchFamily="49" charset="0"/>
                        </a:rPr>
                        <a:t>: 36px;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gewoon</a:t>
                      </a:r>
                      <a:r>
                        <a:rPr lang="en-US" sz="2000" b="0" dirty="0" smtClean="0">
                          <a:solidFill>
                            <a:schemeClr val="accent6"/>
                          </a:solidFill>
                          <a:effectLst/>
                          <a:latin typeface="Code New Roman" panose="020B0609020204030204" pitchFamily="49" charset="0"/>
                          <a:cs typeface="Code New Roman" panose="020B0609020204030204" pitchFamily="49" charset="0"/>
                        </a:rPr>
                        <a:t>: 26px;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klein</a:t>
                      </a:r>
                      <a:r>
                        <a:rPr lang="en-US" sz="2000" b="0" dirty="0" smtClean="0">
                          <a:solidFill>
                            <a:schemeClr val="accent6"/>
                          </a:solidFill>
                          <a:effectLst/>
                          <a:latin typeface="Code New Roman" panose="020B0609020204030204" pitchFamily="49" charset="0"/>
                          <a:cs typeface="Code New Roman" panose="020B0609020204030204" pitchFamily="49" charset="0"/>
                        </a:rPr>
                        <a:t>: 20px;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zeerklein</a:t>
                      </a:r>
                      <a:r>
                        <a:rPr lang="en-US" sz="2000" b="0" dirty="0" smtClean="0">
                          <a:solidFill>
                            <a:schemeClr val="accent6"/>
                          </a:solidFill>
                          <a:effectLst/>
                          <a:latin typeface="Code New Roman" panose="020B0609020204030204" pitchFamily="49" charset="0"/>
                          <a:cs typeface="Code New Roman" panose="020B0609020204030204" pitchFamily="49" charset="0"/>
                        </a:rPr>
                        <a:t>: 12px;</a:t>
                      </a:r>
                    </a:p>
                    <a:p>
                      <a:pPr marL="0" indent="0" algn="l">
                        <a:lnSpc>
                          <a:spcPct val="100000"/>
                        </a:lnSpc>
                        <a:spcBef>
                          <a:spcPts val="0"/>
                        </a:spcBef>
                        <a:spcAft>
                          <a:spcPts val="0"/>
                        </a:spcAft>
                        <a:tabLst>
                          <a:tab pos="200660" algn="l"/>
                          <a:tab pos="400685" algn="l"/>
                          <a:tab pos="562610" algn="l"/>
                          <a:tab pos="762635" algn="l"/>
                        </a:tabLst>
                      </a:pPr>
                      <a:endParaRPr lang="en-US" sz="20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endParaRPr lang="en-US" sz="20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en-US" sz="2000" b="1" dirty="0" smtClean="0">
                          <a:solidFill>
                            <a:schemeClr val="accent6"/>
                          </a:solidFill>
                          <a:effectLst/>
                          <a:latin typeface="Code New Roman" panose="020B0609020204030204" pitchFamily="49" charset="0"/>
                          <a:cs typeface="Code New Roman" panose="020B0609020204030204" pitchFamily="49" charset="0"/>
                        </a:rPr>
                        <a:t>h1 {</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baseline="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font-family:</a:t>
                      </a: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bookman;</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font-size:</a:t>
                      </a: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a:t>
                      </a:r>
                      <a:r>
                        <a:rPr lang="en-US" sz="2000" b="0" dirty="0" err="1" smtClean="0">
                          <a:solidFill>
                            <a:schemeClr val="tx1"/>
                          </a:solidFill>
                          <a:effectLst/>
                          <a:latin typeface="Code New Roman" panose="020B0609020204030204" pitchFamily="49" charset="0"/>
                          <a:cs typeface="Code New Roman" panose="020B0609020204030204" pitchFamily="49" charset="0"/>
                        </a:rPr>
                        <a:t>zeergroot</a:t>
                      </a:r>
                      <a:r>
                        <a:rPr lang="en-US" sz="2000" b="0" dirty="0" smtClean="0">
                          <a:solidFill>
                            <a:schemeClr val="tx1"/>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endParaRPr lang="en-US" sz="20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endParaRPr lang="en-US" sz="20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en-US" sz="2000" b="1" dirty="0" err="1" smtClean="0">
                          <a:solidFill>
                            <a:schemeClr val="accent6"/>
                          </a:solidFill>
                          <a:effectLst/>
                          <a:latin typeface="Code New Roman" panose="020B0609020204030204" pitchFamily="49" charset="0"/>
                          <a:cs typeface="Code New Roman" panose="020B0609020204030204" pitchFamily="49" charset="0"/>
                        </a:rPr>
                        <a:t>nav</a:t>
                      </a:r>
                      <a:r>
                        <a:rPr lang="en-US" sz="2000" b="1"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baseline="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margin-top:</a:t>
                      </a: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25px;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baseline="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font-size:</a:t>
                      </a: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a:t>
                      </a:r>
                      <a:r>
                        <a:rPr lang="en-US" sz="2000" b="0" dirty="0" err="1" smtClean="0">
                          <a:solidFill>
                            <a:schemeClr val="tx1"/>
                          </a:solidFill>
                          <a:effectLst/>
                          <a:latin typeface="Code New Roman" panose="020B0609020204030204" pitchFamily="49" charset="0"/>
                          <a:cs typeface="Code New Roman" panose="020B0609020204030204" pitchFamily="49" charset="0"/>
                        </a:rPr>
                        <a:t>gewoon</a:t>
                      </a:r>
                      <a:r>
                        <a:rPr lang="en-US" sz="2000" b="0" dirty="0" smtClean="0">
                          <a:solidFill>
                            <a:schemeClr val="tx1"/>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4" name="Rechthoek 23"/>
          <p:cNvSpPr/>
          <p:nvPr/>
        </p:nvSpPr>
        <p:spPr>
          <a:xfrm>
            <a:off x="2602533" y="4533579"/>
            <a:ext cx="3291121" cy="426461"/>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27" name="Rechthoek 26"/>
          <p:cNvSpPr/>
          <p:nvPr/>
        </p:nvSpPr>
        <p:spPr>
          <a:xfrm>
            <a:off x="2602533" y="6383512"/>
            <a:ext cx="2906920" cy="426461"/>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28" name="Rechthoek 27"/>
          <p:cNvSpPr/>
          <p:nvPr/>
        </p:nvSpPr>
        <p:spPr>
          <a:xfrm>
            <a:off x="9331158" y="1399250"/>
            <a:ext cx="2520373"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opmaak.scss</a:t>
            </a:r>
            <a:endParaRPr lang="nl-BE" sz="2800" dirty="0">
              <a:latin typeface="Code New Roman" panose="020B0609020204030204" pitchFamily="49" charset="0"/>
              <a:cs typeface="Code New Roman" panose="020B0609020204030204" pitchFamily="49" charset="0"/>
            </a:endParaRPr>
          </a:p>
        </p:txBody>
      </p:sp>
      <p:pic>
        <p:nvPicPr>
          <p:cNvPr id="29"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808958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750"/>
                                        <p:tgtEl>
                                          <p:spTgt spid="24"/>
                                        </p:tgtEl>
                                      </p:cBhvr>
                                    </p:animEffect>
                                  </p:childTnLst>
                                </p:cTn>
                              </p:par>
                            </p:childTnLst>
                          </p:cTn>
                        </p:par>
                        <p:par>
                          <p:cTn id="8" fill="hold">
                            <p:stCondLst>
                              <p:cond delay="750"/>
                            </p:stCondLst>
                            <p:childTnLst>
                              <p:par>
                                <p:cTn id="9" presetID="10" presetClass="entr" presetSubtype="0" fill="hold" grpId="0" nodeType="after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fade">
                                      <p:cBhvr>
                                        <p:cTn id="11" dur="75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7" grpId="0" animBg="1"/>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85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Rechthoek 2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stap13 </a:t>
            </a:r>
            <a:endParaRPr lang="nl-BE" dirty="0">
              <a:solidFill>
                <a:schemeClr val="accent2">
                  <a:lumMod val="75000"/>
                </a:schemeClr>
              </a:solidFill>
            </a:endParaRPr>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3893276611"/>
              </p:ext>
            </p:extLst>
          </p:nvPr>
        </p:nvGraphicFramePr>
        <p:xfrm>
          <a:off x="1463041" y="1528292"/>
          <a:ext cx="10578705" cy="2438400"/>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2855085912"/>
                    </a:ext>
                  </a:extLst>
                </a:gridCol>
                <a:gridCol w="9733973">
                  <a:extLst>
                    <a:ext uri="{9D8B030D-6E8A-4147-A177-3AD203B41FA5}">
                      <a16:colId xmlns:a16="http://schemas.microsoft.com/office/drawing/2014/main" val="2105840097"/>
                    </a:ext>
                  </a:extLst>
                </a:gridCol>
              </a:tblGrid>
              <a:tr h="343308">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6</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7</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8</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zeergroot</a:t>
                      </a:r>
                      <a:r>
                        <a:rPr lang="en-US" sz="2000" b="0" dirty="0" smtClean="0">
                          <a:solidFill>
                            <a:schemeClr val="accent6"/>
                          </a:solidFill>
                          <a:effectLst/>
                          <a:latin typeface="Code New Roman" panose="020B0609020204030204" pitchFamily="49" charset="0"/>
                          <a:cs typeface="Code New Roman" panose="020B0609020204030204" pitchFamily="49" charset="0"/>
                        </a:rPr>
                        <a:t>: 50px;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groot</a:t>
                      </a:r>
                      <a:r>
                        <a:rPr lang="en-US" sz="2000" b="0" dirty="0" smtClean="0">
                          <a:solidFill>
                            <a:schemeClr val="accent6"/>
                          </a:solidFill>
                          <a:effectLst/>
                          <a:latin typeface="Code New Roman" panose="020B0609020204030204" pitchFamily="49" charset="0"/>
                          <a:cs typeface="Code New Roman" panose="020B0609020204030204" pitchFamily="49" charset="0"/>
                        </a:rPr>
                        <a:t>: 36px;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gewoon</a:t>
                      </a:r>
                      <a:r>
                        <a:rPr lang="en-US" sz="2000" b="0" dirty="0" smtClean="0">
                          <a:solidFill>
                            <a:schemeClr val="accent6"/>
                          </a:solidFill>
                          <a:effectLst/>
                          <a:latin typeface="Code New Roman" panose="020B0609020204030204" pitchFamily="49" charset="0"/>
                          <a:cs typeface="Code New Roman" panose="020B0609020204030204" pitchFamily="49" charset="0"/>
                        </a:rPr>
                        <a:t>: 26px;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klein</a:t>
                      </a:r>
                      <a:r>
                        <a:rPr lang="en-US" sz="2000" b="0" dirty="0" smtClean="0">
                          <a:solidFill>
                            <a:schemeClr val="accent6"/>
                          </a:solidFill>
                          <a:effectLst/>
                          <a:latin typeface="Code New Roman" panose="020B0609020204030204" pitchFamily="49" charset="0"/>
                          <a:cs typeface="Code New Roman" panose="020B0609020204030204" pitchFamily="49" charset="0"/>
                        </a:rPr>
                        <a:t>: 20px;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zeerklein</a:t>
                      </a: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a:t>
                      </a:r>
                      <a:r>
                        <a:rPr lang="en-US" sz="2000" b="0" dirty="0" err="1" smtClean="0">
                          <a:solidFill>
                            <a:schemeClr val="tx1"/>
                          </a:solidFill>
                          <a:effectLst/>
                          <a:latin typeface="Code New Roman" panose="020B0609020204030204" pitchFamily="49" charset="0"/>
                          <a:cs typeface="Code New Roman" panose="020B0609020204030204" pitchFamily="49" charset="0"/>
                        </a:rPr>
                        <a:t>gewoon</a:t>
                      </a:r>
                      <a:r>
                        <a:rPr lang="en-US" sz="2000" b="0" dirty="0" smtClean="0">
                          <a:solidFill>
                            <a:schemeClr val="tx1"/>
                          </a:solidFill>
                          <a:effectLst/>
                          <a:latin typeface="Code New Roman" panose="020B0609020204030204" pitchFamily="49" charset="0"/>
                          <a:cs typeface="Code New Roman" panose="020B0609020204030204" pitchFamily="49" charset="0"/>
                        </a:rPr>
                        <a:t> * 0.5;</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a:t>
                      </a:r>
                      <a:r>
                        <a:rPr lang="nl-BE" sz="2000" b="0" dirty="0" err="1" smtClean="0">
                          <a:solidFill>
                            <a:schemeClr val="tx1"/>
                          </a:solidFill>
                          <a:effectLst/>
                          <a:latin typeface="Code New Roman" panose="020B0609020204030204" pitchFamily="49" charset="0"/>
                          <a:cs typeface="Code New Roman" panose="020B0609020204030204" pitchFamily="49" charset="0"/>
                        </a:rPr>
                        <a:t>if</a:t>
                      </a:r>
                      <a:r>
                        <a:rPr lang="nl-BE" sz="2000" b="0" dirty="0" smtClean="0">
                          <a:solidFill>
                            <a:schemeClr val="tx1"/>
                          </a:solidFill>
                          <a:effectLst/>
                          <a:latin typeface="Code New Roman" panose="020B0609020204030204" pitchFamily="49" charset="0"/>
                          <a:cs typeface="Code New Roman" panose="020B0609020204030204" pitchFamily="49" charset="0"/>
                        </a:rPr>
                        <a:t> $gewoon &lt; 24px {</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	$</a:t>
                      </a:r>
                      <a:r>
                        <a:rPr lang="nl-BE" sz="2000" b="0" dirty="0" err="1" smtClean="0">
                          <a:solidFill>
                            <a:schemeClr val="tx1"/>
                          </a:solidFill>
                          <a:effectLst/>
                          <a:latin typeface="Code New Roman" panose="020B0609020204030204" pitchFamily="49" charset="0"/>
                          <a:cs typeface="Code New Roman" panose="020B0609020204030204" pitchFamily="49" charset="0"/>
                        </a:rPr>
                        <a:t>zeerklein</a:t>
                      </a:r>
                      <a:r>
                        <a:rPr lang="nl-BE" sz="2000" b="0" dirty="0" smtClean="0">
                          <a:solidFill>
                            <a:schemeClr val="tx1"/>
                          </a:solidFill>
                          <a:effectLst/>
                          <a:latin typeface="Code New Roman" panose="020B0609020204030204" pitchFamily="49" charset="0"/>
                          <a:cs typeface="Code New Roman" panose="020B0609020204030204" pitchFamily="49" charset="0"/>
                        </a:rPr>
                        <a:t>: 12px;</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Tekstvak 17"/>
          <p:cNvSpPr txBox="1"/>
          <p:nvPr/>
        </p:nvSpPr>
        <p:spPr>
          <a:xfrm>
            <a:off x="1463038" y="4268798"/>
            <a:ext cx="10578707" cy="196977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Transpileer </a:t>
            </a:r>
            <a:r>
              <a:rPr lang="nl-BE" sz="2800" dirty="0"/>
              <a:t>de code en bekijk het resultaat in </a:t>
            </a:r>
            <a:r>
              <a:rPr lang="nl-BE" sz="2800" dirty="0">
                <a:solidFill>
                  <a:schemeClr val="accent6"/>
                </a:solidFill>
                <a:latin typeface="Code New Roman" panose="020B0609020204030204" pitchFamily="49" charset="0"/>
                <a:cs typeface="Code New Roman" panose="020B0609020204030204" pitchFamily="49" charset="0"/>
              </a:rPr>
              <a:t>opmaak.css</a:t>
            </a:r>
            <a:r>
              <a:rPr lang="nl-BE" sz="2800" dirty="0" smtClean="0"/>
              <a:t>.</a:t>
            </a:r>
          </a:p>
          <a:p>
            <a:pPr marL="514350" indent="-514350">
              <a:spcBef>
                <a:spcPts val="1200"/>
              </a:spcBef>
              <a:buClr>
                <a:schemeClr val="accent6"/>
              </a:buClr>
              <a:buFont typeface="Wingdings 3" panose="05040102010807070707" pitchFamily="18" charset="2"/>
              <a:buChar char=""/>
            </a:pPr>
            <a:r>
              <a:rPr lang="nl-BE" sz="2800" dirty="0" smtClean="0"/>
              <a:t>De </a:t>
            </a:r>
            <a:r>
              <a:rPr lang="nl-BE" sz="2800" dirty="0"/>
              <a:t>tekengrootte in de </a:t>
            </a:r>
            <a:r>
              <a:rPr lang="nl-BE" sz="2800" dirty="0" err="1"/>
              <a:t>selector</a:t>
            </a:r>
            <a:r>
              <a:rPr lang="nl-BE" sz="2800" dirty="0"/>
              <a:t> </a:t>
            </a:r>
            <a:r>
              <a:rPr lang="nl-BE" sz="2800" dirty="0">
                <a:solidFill>
                  <a:schemeClr val="accent6"/>
                </a:solidFill>
                <a:latin typeface="Code New Roman" panose="020B0609020204030204" pitchFamily="49" charset="0"/>
                <a:cs typeface="Code New Roman" panose="020B0609020204030204" pitchFamily="49" charset="0"/>
              </a:rPr>
              <a:t>.verwijzing </a:t>
            </a:r>
            <a:r>
              <a:rPr lang="nl-BE" sz="2800" dirty="0"/>
              <a:t>is gewijzigd naar </a:t>
            </a:r>
            <a:r>
              <a:rPr lang="nl-BE" sz="2800" dirty="0" smtClean="0"/>
              <a:t>13 </a:t>
            </a:r>
            <a:r>
              <a:rPr lang="nl-BE" sz="2800" dirty="0"/>
              <a:t>pixels. De zeer kleine tekengrootte is </a:t>
            </a:r>
            <a:r>
              <a:rPr lang="nl-BE" sz="2800" dirty="0" smtClean="0"/>
              <a:t>immers de </a:t>
            </a:r>
            <a:r>
              <a:rPr lang="nl-BE" sz="2800" dirty="0"/>
              <a:t>helft van de gewone tekengrootte.</a:t>
            </a:r>
          </a:p>
        </p:txBody>
      </p:sp>
      <p:sp>
        <p:nvSpPr>
          <p:cNvPr id="19" name="Rechthoek 18"/>
          <p:cNvSpPr/>
          <p:nvPr/>
        </p:nvSpPr>
        <p:spPr>
          <a:xfrm>
            <a:off x="2290198" y="2729088"/>
            <a:ext cx="3757676" cy="1237604"/>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20" name="Rechthoek 19"/>
          <p:cNvSpPr/>
          <p:nvPr/>
        </p:nvSpPr>
        <p:spPr>
          <a:xfrm>
            <a:off x="9331158" y="1399250"/>
            <a:ext cx="2520373"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opmaak.scss</a:t>
            </a:r>
            <a:endParaRPr lang="nl-BE" sz="2800" dirty="0">
              <a:latin typeface="Code New Roman" panose="020B0609020204030204" pitchFamily="49" charset="0"/>
              <a:cs typeface="Code New Roman" panose="020B0609020204030204" pitchFamily="49" charset="0"/>
            </a:endParaRPr>
          </a:p>
        </p:txBody>
      </p:sp>
      <p:pic>
        <p:nvPicPr>
          <p:cNvPr id="23"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41643611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85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Rechthoek 2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stap13 </a:t>
            </a:r>
            <a:endParaRPr lang="nl-BE" dirty="0">
              <a:solidFill>
                <a:schemeClr val="accent2">
                  <a:lumMod val="75000"/>
                </a:schemeClr>
              </a:solidFill>
            </a:endParaRPr>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3634109186"/>
              </p:ext>
            </p:extLst>
          </p:nvPr>
        </p:nvGraphicFramePr>
        <p:xfrm>
          <a:off x="1463041" y="1528292"/>
          <a:ext cx="10578705" cy="2438400"/>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2855085912"/>
                    </a:ext>
                  </a:extLst>
                </a:gridCol>
                <a:gridCol w="9733973">
                  <a:extLst>
                    <a:ext uri="{9D8B030D-6E8A-4147-A177-3AD203B41FA5}">
                      <a16:colId xmlns:a16="http://schemas.microsoft.com/office/drawing/2014/main" val="2105840097"/>
                    </a:ext>
                  </a:extLst>
                </a:gridCol>
              </a:tblGrid>
              <a:tr h="343308">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6</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7</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8</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zeergroot</a:t>
                      </a:r>
                      <a:r>
                        <a:rPr lang="en-US" sz="2000" b="0" dirty="0" smtClean="0">
                          <a:solidFill>
                            <a:schemeClr val="accent6"/>
                          </a:solidFill>
                          <a:effectLst/>
                          <a:latin typeface="Code New Roman" panose="020B0609020204030204" pitchFamily="49" charset="0"/>
                          <a:cs typeface="Code New Roman" panose="020B0609020204030204" pitchFamily="49" charset="0"/>
                        </a:rPr>
                        <a:t>: 50px;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groot</a:t>
                      </a:r>
                      <a:r>
                        <a:rPr lang="en-US" sz="2000" b="0" dirty="0" smtClean="0">
                          <a:solidFill>
                            <a:schemeClr val="accent6"/>
                          </a:solidFill>
                          <a:effectLst/>
                          <a:latin typeface="Code New Roman" panose="020B0609020204030204" pitchFamily="49" charset="0"/>
                          <a:cs typeface="Code New Roman" panose="020B0609020204030204" pitchFamily="49" charset="0"/>
                        </a:rPr>
                        <a:t>: 36px;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gewoon</a:t>
                      </a:r>
                      <a:r>
                        <a:rPr lang="en-US" sz="2000" b="0" dirty="0" smtClean="0">
                          <a:solidFill>
                            <a:schemeClr val="accent6"/>
                          </a:solidFill>
                          <a:effectLst/>
                          <a:latin typeface="Code New Roman" panose="020B0609020204030204" pitchFamily="49" charset="0"/>
                          <a:cs typeface="Code New Roman" panose="020B0609020204030204" pitchFamily="49" charset="0"/>
                        </a:rPr>
                        <a:t>: 30px;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klein</a:t>
                      </a:r>
                      <a:r>
                        <a:rPr lang="en-US" sz="2000" b="0" dirty="0" smtClean="0">
                          <a:solidFill>
                            <a:schemeClr val="accent6"/>
                          </a:solidFill>
                          <a:effectLst/>
                          <a:latin typeface="Code New Roman" panose="020B0609020204030204" pitchFamily="49" charset="0"/>
                          <a:cs typeface="Code New Roman" panose="020B0609020204030204" pitchFamily="49" charset="0"/>
                        </a:rPr>
                        <a:t>: 20px;</a:t>
                      </a:r>
                    </a:p>
                    <a:p>
                      <a:pPr marL="0" marR="0" lvl="0" indent="0" algn="l" defTabSz="914400" rtl="0" eaLnBrk="1" fontAlgn="auto" latinLnBrk="0" hangingPunct="1">
                        <a:lnSpc>
                          <a:spcPct val="100000"/>
                        </a:lnSpc>
                        <a:spcBef>
                          <a:spcPts val="0"/>
                        </a:spcBef>
                        <a:spcAft>
                          <a:spcPts val="0"/>
                        </a:spcAft>
                        <a:buClrTx/>
                        <a:buSzTx/>
                        <a:buFontTx/>
                        <a:buNone/>
                        <a:tabLst>
                          <a:tab pos="200660" algn="l"/>
                          <a:tab pos="400685" algn="l"/>
                          <a:tab pos="562610" algn="l"/>
                          <a:tab pos="762635" algn="l"/>
                        </a:tabLst>
                        <a:defRPr/>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zeerklein</a:t>
                      </a: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a:t>
                      </a:r>
                      <a:r>
                        <a:rPr lang="en-US" sz="2000" b="0" dirty="0" err="1" smtClean="0">
                          <a:solidFill>
                            <a:schemeClr val="tx1"/>
                          </a:solidFill>
                          <a:effectLst/>
                          <a:latin typeface="Code New Roman" panose="020B0609020204030204" pitchFamily="49" charset="0"/>
                          <a:cs typeface="Code New Roman" panose="020B0609020204030204" pitchFamily="49" charset="0"/>
                        </a:rPr>
                        <a:t>gewoon</a:t>
                      </a:r>
                      <a:r>
                        <a:rPr lang="en-US" sz="2000" b="0" dirty="0" smtClean="0">
                          <a:solidFill>
                            <a:schemeClr val="tx1"/>
                          </a:solidFill>
                          <a:effectLst/>
                          <a:latin typeface="Code New Roman" panose="020B0609020204030204" pitchFamily="49" charset="0"/>
                          <a:cs typeface="Code New Roman" panose="020B0609020204030204" pitchFamily="49" charset="0"/>
                        </a:rPr>
                        <a:t> * 0.5;</a:t>
                      </a:r>
                      <a:endParaRPr lang="en-US" sz="20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a:t>
                      </a:r>
                      <a:r>
                        <a:rPr lang="nl-BE" sz="2000" b="0" dirty="0" err="1" smtClean="0">
                          <a:solidFill>
                            <a:schemeClr val="tx1"/>
                          </a:solidFill>
                          <a:effectLst/>
                          <a:latin typeface="Code New Roman" panose="020B0609020204030204" pitchFamily="49" charset="0"/>
                          <a:cs typeface="Code New Roman" panose="020B0609020204030204" pitchFamily="49" charset="0"/>
                        </a:rPr>
                        <a:t>if</a:t>
                      </a:r>
                      <a:r>
                        <a:rPr lang="nl-BE" sz="2000" b="0" dirty="0" smtClean="0">
                          <a:solidFill>
                            <a:schemeClr val="tx1"/>
                          </a:solidFill>
                          <a:effectLst/>
                          <a:latin typeface="Code New Roman" panose="020B0609020204030204" pitchFamily="49" charset="0"/>
                          <a:cs typeface="Code New Roman" panose="020B0609020204030204" pitchFamily="49" charset="0"/>
                        </a:rPr>
                        <a:t> $gewoon &lt; 24px {</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	$</a:t>
                      </a:r>
                      <a:r>
                        <a:rPr lang="nl-BE" sz="2000" b="0" dirty="0" err="1" smtClean="0">
                          <a:solidFill>
                            <a:schemeClr val="tx1"/>
                          </a:solidFill>
                          <a:effectLst/>
                          <a:latin typeface="Code New Roman" panose="020B0609020204030204" pitchFamily="49" charset="0"/>
                          <a:cs typeface="Code New Roman" panose="020B0609020204030204" pitchFamily="49" charset="0"/>
                        </a:rPr>
                        <a:t>zeerklein</a:t>
                      </a:r>
                      <a:r>
                        <a:rPr lang="nl-BE" sz="2000" b="0" dirty="0" smtClean="0">
                          <a:solidFill>
                            <a:schemeClr val="tx1"/>
                          </a:solidFill>
                          <a:effectLst/>
                          <a:latin typeface="Code New Roman" panose="020B0609020204030204" pitchFamily="49" charset="0"/>
                          <a:cs typeface="Code New Roman" panose="020B0609020204030204" pitchFamily="49" charset="0"/>
                        </a:rPr>
                        <a:t>: 12px;</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8" name="Tekstvak 17"/>
          <p:cNvSpPr txBox="1"/>
          <p:nvPr/>
        </p:nvSpPr>
        <p:spPr>
          <a:xfrm>
            <a:off x="1463038" y="4268798"/>
            <a:ext cx="10578708" cy="196977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Wijzig </a:t>
            </a:r>
            <a:r>
              <a:rPr lang="nl-BE" sz="2800" dirty="0"/>
              <a:t>de waarde van de normale tekengrootte naar 30 </a:t>
            </a:r>
            <a:r>
              <a:rPr lang="nl-BE" sz="2800" dirty="0" err="1" smtClean="0"/>
              <a:t>px</a:t>
            </a:r>
            <a:r>
              <a:rPr lang="nl-BE" sz="2800" dirty="0" smtClean="0"/>
              <a:t>. </a:t>
            </a:r>
            <a:endParaRPr lang="nl-BE" sz="2800" dirty="0"/>
          </a:p>
          <a:p>
            <a:pPr marL="514350" indent="-514350">
              <a:spcBef>
                <a:spcPts val="1200"/>
              </a:spcBef>
              <a:buClr>
                <a:schemeClr val="accent6"/>
              </a:buClr>
              <a:buFont typeface="Wingdings 3" panose="05040102010807070707" pitchFamily="18" charset="2"/>
              <a:buChar char=""/>
            </a:pPr>
            <a:r>
              <a:rPr lang="nl-BE" sz="2800" dirty="0" smtClean="0"/>
              <a:t>Transpileer </a:t>
            </a:r>
            <a:r>
              <a:rPr lang="nl-BE" sz="2800" dirty="0"/>
              <a:t>de code en bekijk het resultaat in </a:t>
            </a:r>
            <a:r>
              <a:rPr lang="nl-BE" sz="2800" dirty="0">
                <a:solidFill>
                  <a:schemeClr val="accent6"/>
                </a:solidFill>
                <a:latin typeface="Code New Roman" panose="020B0609020204030204" pitchFamily="49" charset="0"/>
                <a:cs typeface="Code New Roman" panose="020B0609020204030204" pitchFamily="49" charset="0"/>
              </a:rPr>
              <a:t>opmaak.css</a:t>
            </a:r>
            <a:r>
              <a:rPr lang="nl-BE" sz="2800" dirty="0"/>
              <a:t>. </a:t>
            </a:r>
            <a:r>
              <a:rPr lang="nl-BE" sz="2800" dirty="0" smtClean="0"/>
              <a:t>De </a:t>
            </a:r>
            <a:r>
              <a:rPr lang="nl-BE" sz="2800" dirty="0"/>
              <a:t>tekengrootte in de </a:t>
            </a:r>
            <a:r>
              <a:rPr lang="nl-BE" sz="2800" dirty="0" err="1"/>
              <a:t>selector</a:t>
            </a:r>
            <a:r>
              <a:rPr lang="nl-BE" sz="2800" dirty="0"/>
              <a:t> </a:t>
            </a:r>
            <a:r>
              <a:rPr lang="nl-BE" sz="2800" dirty="0">
                <a:solidFill>
                  <a:schemeClr val="accent6"/>
                </a:solidFill>
                <a:latin typeface="Code New Roman" panose="020B0609020204030204" pitchFamily="49" charset="0"/>
                <a:cs typeface="Code New Roman" panose="020B0609020204030204" pitchFamily="49" charset="0"/>
              </a:rPr>
              <a:t>.verwijzing </a:t>
            </a:r>
            <a:r>
              <a:rPr lang="nl-BE" sz="2800" dirty="0"/>
              <a:t>is gewijzigd naar 15 </a:t>
            </a:r>
            <a:r>
              <a:rPr lang="nl-BE" sz="2800" dirty="0" smtClean="0"/>
              <a:t>pixels, zoals het hoort.</a:t>
            </a:r>
            <a:endParaRPr lang="nl-BE" sz="2800" dirty="0"/>
          </a:p>
        </p:txBody>
      </p:sp>
      <p:sp>
        <p:nvSpPr>
          <p:cNvPr id="17" name="Rechthoek 16"/>
          <p:cNvSpPr/>
          <p:nvPr/>
        </p:nvSpPr>
        <p:spPr>
          <a:xfrm>
            <a:off x="3461271" y="2076549"/>
            <a:ext cx="1046561" cy="426461"/>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sp>
        <p:nvSpPr>
          <p:cNvPr id="19" name="Rechthoek 18"/>
          <p:cNvSpPr/>
          <p:nvPr/>
        </p:nvSpPr>
        <p:spPr>
          <a:xfrm>
            <a:off x="9331158" y="1399250"/>
            <a:ext cx="2520373"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opmaak.scss</a:t>
            </a:r>
            <a:endParaRPr lang="nl-BE" sz="2800" dirty="0">
              <a:latin typeface="Code New Roman" panose="020B0609020204030204" pitchFamily="49" charset="0"/>
              <a:cs typeface="Code New Roman" panose="020B0609020204030204" pitchFamily="49" charset="0"/>
            </a:endParaRPr>
          </a:p>
        </p:txBody>
      </p:sp>
      <p:pic>
        <p:nvPicPr>
          <p:cNvPr id="20"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27647120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85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Rechthoek 2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stap13 </a:t>
            </a:r>
            <a:endParaRPr lang="nl-BE" dirty="0">
              <a:solidFill>
                <a:schemeClr val="accent2">
                  <a:lumMod val="75000"/>
                </a:schemeClr>
              </a:solidFill>
            </a:endParaRPr>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2472597182"/>
              </p:ext>
            </p:extLst>
          </p:nvPr>
        </p:nvGraphicFramePr>
        <p:xfrm>
          <a:off x="1463041" y="1528292"/>
          <a:ext cx="10578705" cy="2438400"/>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2855085912"/>
                    </a:ext>
                  </a:extLst>
                </a:gridCol>
                <a:gridCol w="9733973">
                  <a:extLst>
                    <a:ext uri="{9D8B030D-6E8A-4147-A177-3AD203B41FA5}">
                      <a16:colId xmlns:a16="http://schemas.microsoft.com/office/drawing/2014/main" val="2105840097"/>
                    </a:ext>
                  </a:extLst>
                </a:gridCol>
              </a:tblGrid>
              <a:tr h="343308">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6</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7</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8</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zeergroot</a:t>
                      </a:r>
                      <a:r>
                        <a:rPr lang="en-US" sz="2000" b="0" dirty="0" smtClean="0">
                          <a:solidFill>
                            <a:schemeClr val="accent6"/>
                          </a:solidFill>
                          <a:effectLst/>
                          <a:latin typeface="Code New Roman" panose="020B0609020204030204" pitchFamily="49" charset="0"/>
                          <a:cs typeface="Code New Roman" panose="020B0609020204030204" pitchFamily="49" charset="0"/>
                        </a:rPr>
                        <a:t>: 50px;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groot</a:t>
                      </a:r>
                      <a:r>
                        <a:rPr lang="en-US" sz="2000" b="0" dirty="0" smtClean="0">
                          <a:solidFill>
                            <a:schemeClr val="accent6"/>
                          </a:solidFill>
                          <a:effectLst/>
                          <a:latin typeface="Code New Roman" panose="020B0609020204030204" pitchFamily="49" charset="0"/>
                          <a:cs typeface="Code New Roman" panose="020B0609020204030204" pitchFamily="49" charset="0"/>
                        </a:rPr>
                        <a:t>: 36px;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gewoon</a:t>
                      </a:r>
                      <a:r>
                        <a:rPr lang="en-US" sz="2000" b="0" dirty="0" smtClean="0">
                          <a:solidFill>
                            <a:schemeClr val="accent6"/>
                          </a:solidFill>
                          <a:effectLst/>
                          <a:latin typeface="Code New Roman" panose="020B0609020204030204" pitchFamily="49" charset="0"/>
                          <a:cs typeface="Code New Roman" panose="020B0609020204030204" pitchFamily="49" charset="0"/>
                        </a:rPr>
                        <a:t>: 20px;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klein</a:t>
                      </a:r>
                      <a:r>
                        <a:rPr lang="en-US" sz="2000" b="0" dirty="0" smtClean="0">
                          <a:solidFill>
                            <a:schemeClr val="accent6"/>
                          </a:solidFill>
                          <a:effectLst/>
                          <a:latin typeface="Code New Roman" panose="020B0609020204030204" pitchFamily="49" charset="0"/>
                          <a:cs typeface="Code New Roman" panose="020B0609020204030204" pitchFamily="49" charset="0"/>
                        </a:rPr>
                        <a:t>: 20px;</a:t>
                      </a:r>
                    </a:p>
                    <a:p>
                      <a:pPr marL="0" marR="0" lvl="0" indent="0" algn="l" defTabSz="914400" rtl="0" eaLnBrk="1" fontAlgn="auto" latinLnBrk="0" hangingPunct="1">
                        <a:lnSpc>
                          <a:spcPct val="100000"/>
                        </a:lnSpc>
                        <a:spcBef>
                          <a:spcPts val="0"/>
                        </a:spcBef>
                        <a:spcAft>
                          <a:spcPts val="0"/>
                        </a:spcAft>
                        <a:buClrTx/>
                        <a:buSzTx/>
                        <a:buFontTx/>
                        <a:buNone/>
                        <a:tabLst>
                          <a:tab pos="200660" algn="l"/>
                          <a:tab pos="400685" algn="l"/>
                          <a:tab pos="562610" algn="l"/>
                          <a:tab pos="762635" algn="l"/>
                        </a:tabLst>
                        <a:defRPr/>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zeerklein</a:t>
                      </a: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a:t>
                      </a:r>
                      <a:r>
                        <a:rPr lang="en-US" sz="2000" b="0" dirty="0" err="1" smtClean="0">
                          <a:solidFill>
                            <a:schemeClr val="tx1"/>
                          </a:solidFill>
                          <a:effectLst/>
                          <a:latin typeface="Code New Roman" panose="020B0609020204030204" pitchFamily="49" charset="0"/>
                          <a:cs typeface="Code New Roman" panose="020B0609020204030204" pitchFamily="49" charset="0"/>
                        </a:rPr>
                        <a:t>gewoon</a:t>
                      </a:r>
                      <a:r>
                        <a:rPr lang="en-US" sz="2000" b="0" dirty="0" smtClean="0">
                          <a:solidFill>
                            <a:schemeClr val="tx1"/>
                          </a:solidFill>
                          <a:effectLst/>
                          <a:latin typeface="Code New Roman" panose="020B0609020204030204" pitchFamily="49" charset="0"/>
                          <a:cs typeface="Code New Roman" panose="020B0609020204030204" pitchFamily="49" charset="0"/>
                        </a:rPr>
                        <a:t> * 0.5;</a:t>
                      </a:r>
                      <a:endParaRPr lang="en-US" sz="20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a:t>
                      </a:r>
                      <a:r>
                        <a:rPr lang="nl-BE" sz="2000" b="0" dirty="0" err="1" smtClean="0">
                          <a:solidFill>
                            <a:schemeClr val="tx1"/>
                          </a:solidFill>
                          <a:effectLst/>
                          <a:latin typeface="Code New Roman" panose="020B0609020204030204" pitchFamily="49" charset="0"/>
                          <a:cs typeface="Code New Roman" panose="020B0609020204030204" pitchFamily="49" charset="0"/>
                        </a:rPr>
                        <a:t>if</a:t>
                      </a:r>
                      <a:r>
                        <a:rPr lang="nl-BE" sz="2000" b="0" dirty="0" smtClean="0">
                          <a:solidFill>
                            <a:schemeClr val="tx1"/>
                          </a:solidFill>
                          <a:effectLst/>
                          <a:latin typeface="Code New Roman" panose="020B0609020204030204" pitchFamily="49" charset="0"/>
                          <a:cs typeface="Code New Roman" panose="020B0609020204030204" pitchFamily="49" charset="0"/>
                        </a:rPr>
                        <a:t> $gewoon &lt; 24px {</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	$</a:t>
                      </a:r>
                      <a:r>
                        <a:rPr lang="nl-BE" sz="2000" b="0" dirty="0" err="1" smtClean="0">
                          <a:solidFill>
                            <a:schemeClr val="tx1"/>
                          </a:solidFill>
                          <a:effectLst/>
                          <a:latin typeface="Code New Roman" panose="020B0609020204030204" pitchFamily="49" charset="0"/>
                          <a:cs typeface="Code New Roman" panose="020B0609020204030204" pitchFamily="49" charset="0"/>
                        </a:rPr>
                        <a:t>zeerklein</a:t>
                      </a:r>
                      <a:r>
                        <a:rPr lang="nl-BE" sz="2000" b="0" dirty="0" smtClean="0">
                          <a:solidFill>
                            <a:schemeClr val="tx1"/>
                          </a:solidFill>
                          <a:effectLst/>
                          <a:latin typeface="Code New Roman" panose="020B0609020204030204" pitchFamily="49" charset="0"/>
                          <a:cs typeface="Code New Roman" panose="020B0609020204030204" pitchFamily="49" charset="0"/>
                        </a:rPr>
                        <a:t>: 12px;</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2" name="Rechthoek 21"/>
          <p:cNvSpPr/>
          <p:nvPr/>
        </p:nvSpPr>
        <p:spPr>
          <a:xfrm>
            <a:off x="9331158" y="1399250"/>
            <a:ext cx="2520373"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opmaak.scss</a:t>
            </a:r>
            <a:endParaRPr lang="nl-BE" sz="2800" dirty="0">
              <a:latin typeface="Code New Roman" panose="020B0609020204030204" pitchFamily="49" charset="0"/>
              <a:cs typeface="Code New Roman" panose="020B0609020204030204" pitchFamily="49" charset="0"/>
            </a:endParaRPr>
          </a:p>
        </p:txBody>
      </p:sp>
      <p:sp>
        <p:nvSpPr>
          <p:cNvPr id="18" name="Tekstvak 17"/>
          <p:cNvSpPr txBox="1"/>
          <p:nvPr/>
        </p:nvSpPr>
        <p:spPr>
          <a:xfrm>
            <a:off x="1463038" y="4268798"/>
            <a:ext cx="10578708" cy="240065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Wijzig </a:t>
            </a:r>
            <a:r>
              <a:rPr lang="nl-BE" sz="2800" dirty="0"/>
              <a:t>de waarde van de normale tekengrootte </a:t>
            </a:r>
            <a:r>
              <a:rPr lang="nl-BE" sz="2800" dirty="0" smtClean="0"/>
              <a:t>naar </a:t>
            </a:r>
            <a:r>
              <a:rPr lang="nl-BE" sz="2800" dirty="0"/>
              <a:t>20 </a:t>
            </a:r>
            <a:r>
              <a:rPr lang="nl-BE" sz="2800" dirty="0" err="1" smtClean="0"/>
              <a:t>px</a:t>
            </a:r>
            <a:r>
              <a:rPr lang="nl-BE" sz="2800" dirty="0" smtClean="0"/>
              <a:t>. </a:t>
            </a:r>
            <a:endParaRPr lang="nl-BE" sz="2800" dirty="0"/>
          </a:p>
          <a:p>
            <a:pPr marL="514350" indent="-514350">
              <a:spcBef>
                <a:spcPts val="1200"/>
              </a:spcBef>
              <a:buClr>
                <a:schemeClr val="accent6"/>
              </a:buClr>
              <a:buFont typeface="Wingdings 3" panose="05040102010807070707" pitchFamily="18" charset="2"/>
              <a:buChar char=""/>
            </a:pPr>
            <a:r>
              <a:rPr lang="nl-BE" sz="2800" dirty="0" smtClean="0"/>
              <a:t>Transpileer </a:t>
            </a:r>
            <a:r>
              <a:rPr lang="nl-BE" sz="2800" dirty="0"/>
              <a:t>de code en bekijk het resultaat in </a:t>
            </a:r>
            <a:r>
              <a:rPr lang="nl-BE" sz="2800" dirty="0">
                <a:solidFill>
                  <a:schemeClr val="accent6"/>
                </a:solidFill>
                <a:latin typeface="Code New Roman" panose="020B0609020204030204" pitchFamily="49" charset="0"/>
                <a:cs typeface="Code New Roman" panose="020B0609020204030204" pitchFamily="49" charset="0"/>
              </a:rPr>
              <a:t>opmaak.css</a:t>
            </a:r>
            <a:r>
              <a:rPr lang="nl-BE" sz="2800" dirty="0"/>
              <a:t>. </a:t>
            </a:r>
            <a:r>
              <a:rPr lang="nl-BE" sz="2800" dirty="0" smtClean="0"/>
              <a:t>De </a:t>
            </a:r>
            <a:r>
              <a:rPr lang="nl-BE" sz="2800" dirty="0"/>
              <a:t>tekengrootte in de </a:t>
            </a:r>
            <a:r>
              <a:rPr lang="nl-BE" sz="2800" dirty="0" err="1">
                <a:solidFill>
                  <a:schemeClr val="accent6"/>
                </a:solidFill>
                <a:latin typeface="Code New Roman" panose="020B0609020204030204" pitchFamily="49" charset="0"/>
                <a:cs typeface="Code New Roman" panose="020B0609020204030204" pitchFamily="49" charset="0"/>
              </a:rPr>
              <a:t>selector</a:t>
            </a:r>
            <a:r>
              <a:rPr lang="nl-BE" sz="2800" dirty="0"/>
              <a:t> .verwijzing is gewijzigd naar 12 </a:t>
            </a:r>
            <a:r>
              <a:rPr lang="nl-BE" sz="2800" dirty="0" smtClean="0"/>
              <a:t>pixels want als </a:t>
            </a:r>
            <a:r>
              <a:rPr lang="nl-BE" sz="2800" dirty="0"/>
              <a:t>de normale </a:t>
            </a:r>
            <a:r>
              <a:rPr lang="nl-BE" sz="2800" dirty="0" smtClean="0"/>
              <a:t>tekengrootte </a:t>
            </a:r>
            <a:r>
              <a:rPr lang="nl-BE" sz="2800" dirty="0"/>
              <a:t>kleiner is dan 24, </a:t>
            </a:r>
            <a:r>
              <a:rPr lang="nl-BE" sz="2800" dirty="0" smtClean="0"/>
              <a:t>blijft de </a:t>
            </a:r>
            <a:r>
              <a:rPr lang="nl-BE" sz="2800" dirty="0"/>
              <a:t>zeer kleine tekengrootte toch minstens 12 </a:t>
            </a:r>
            <a:r>
              <a:rPr lang="nl-BE" sz="2800" dirty="0" smtClean="0"/>
              <a:t>pixels.</a:t>
            </a:r>
            <a:endParaRPr lang="nl-BE" sz="2800" dirty="0"/>
          </a:p>
        </p:txBody>
      </p:sp>
      <p:sp>
        <p:nvSpPr>
          <p:cNvPr id="17" name="Rechthoek 16"/>
          <p:cNvSpPr/>
          <p:nvPr/>
        </p:nvSpPr>
        <p:spPr>
          <a:xfrm>
            <a:off x="3461271" y="2076549"/>
            <a:ext cx="1046561" cy="426461"/>
          </a:xfrm>
          <a:prstGeom prst="rect">
            <a:avLst/>
          </a:prstGeom>
          <a:noFill/>
          <a:ln w="5715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pic>
        <p:nvPicPr>
          <p:cNvPr id="19"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4122334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85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Rechthoek 2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stap14 </a:t>
            </a:r>
            <a:endParaRPr lang="nl-BE" dirty="0">
              <a:solidFill>
                <a:schemeClr val="accent2">
                  <a:lumMod val="75000"/>
                </a:schemeClr>
              </a:solidFill>
            </a:endParaRPr>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2472597182"/>
              </p:ext>
            </p:extLst>
          </p:nvPr>
        </p:nvGraphicFramePr>
        <p:xfrm>
          <a:off x="1463041" y="1528292"/>
          <a:ext cx="10578705" cy="2438400"/>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2855085912"/>
                    </a:ext>
                  </a:extLst>
                </a:gridCol>
                <a:gridCol w="9733973">
                  <a:extLst>
                    <a:ext uri="{9D8B030D-6E8A-4147-A177-3AD203B41FA5}">
                      <a16:colId xmlns:a16="http://schemas.microsoft.com/office/drawing/2014/main" val="2105840097"/>
                    </a:ext>
                  </a:extLst>
                </a:gridCol>
              </a:tblGrid>
              <a:tr h="343308">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6</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7</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8</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zeergroot</a:t>
                      </a:r>
                      <a:r>
                        <a:rPr lang="en-US" sz="2000" b="0" dirty="0" smtClean="0">
                          <a:solidFill>
                            <a:schemeClr val="accent6"/>
                          </a:solidFill>
                          <a:effectLst/>
                          <a:latin typeface="Code New Roman" panose="020B0609020204030204" pitchFamily="49" charset="0"/>
                          <a:cs typeface="Code New Roman" panose="020B0609020204030204" pitchFamily="49" charset="0"/>
                        </a:rPr>
                        <a:t>: 50px;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groot</a:t>
                      </a:r>
                      <a:r>
                        <a:rPr lang="en-US" sz="2000" b="0" dirty="0" smtClean="0">
                          <a:solidFill>
                            <a:schemeClr val="accent6"/>
                          </a:solidFill>
                          <a:effectLst/>
                          <a:latin typeface="Code New Roman" panose="020B0609020204030204" pitchFamily="49" charset="0"/>
                          <a:cs typeface="Code New Roman" panose="020B0609020204030204" pitchFamily="49" charset="0"/>
                        </a:rPr>
                        <a:t>: 36px;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gewoon</a:t>
                      </a:r>
                      <a:r>
                        <a:rPr lang="en-US" sz="2000" b="0" dirty="0" smtClean="0">
                          <a:solidFill>
                            <a:schemeClr val="accent6"/>
                          </a:solidFill>
                          <a:effectLst/>
                          <a:latin typeface="Code New Roman" panose="020B0609020204030204" pitchFamily="49" charset="0"/>
                          <a:cs typeface="Code New Roman" panose="020B0609020204030204" pitchFamily="49" charset="0"/>
                        </a:rPr>
                        <a:t>: 20px;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klein</a:t>
                      </a:r>
                      <a:r>
                        <a:rPr lang="en-US" sz="2000" b="0" dirty="0" smtClean="0">
                          <a:solidFill>
                            <a:schemeClr val="accent6"/>
                          </a:solidFill>
                          <a:effectLst/>
                          <a:latin typeface="Code New Roman" panose="020B0609020204030204" pitchFamily="49" charset="0"/>
                          <a:cs typeface="Code New Roman" panose="020B0609020204030204" pitchFamily="49" charset="0"/>
                        </a:rPr>
                        <a:t>: 20px;</a:t>
                      </a:r>
                    </a:p>
                    <a:p>
                      <a:pPr marL="0" marR="0" lvl="0" indent="0" algn="l" defTabSz="914400" rtl="0" eaLnBrk="1" fontAlgn="auto" latinLnBrk="0" hangingPunct="1">
                        <a:lnSpc>
                          <a:spcPct val="100000"/>
                        </a:lnSpc>
                        <a:spcBef>
                          <a:spcPts val="0"/>
                        </a:spcBef>
                        <a:spcAft>
                          <a:spcPts val="0"/>
                        </a:spcAft>
                        <a:buClrTx/>
                        <a:buSzTx/>
                        <a:buFontTx/>
                        <a:buNone/>
                        <a:tabLst>
                          <a:tab pos="200660" algn="l"/>
                          <a:tab pos="400685" algn="l"/>
                          <a:tab pos="562610" algn="l"/>
                          <a:tab pos="762635" algn="l"/>
                        </a:tabLst>
                        <a:defRPr/>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zeerklein</a:t>
                      </a: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a:t>
                      </a:r>
                      <a:r>
                        <a:rPr lang="en-US" sz="2000" b="0" dirty="0" err="1" smtClean="0">
                          <a:solidFill>
                            <a:schemeClr val="tx1"/>
                          </a:solidFill>
                          <a:effectLst/>
                          <a:latin typeface="Code New Roman" panose="020B0609020204030204" pitchFamily="49" charset="0"/>
                          <a:cs typeface="Code New Roman" panose="020B0609020204030204" pitchFamily="49" charset="0"/>
                        </a:rPr>
                        <a:t>gewoon</a:t>
                      </a:r>
                      <a:r>
                        <a:rPr lang="en-US" sz="2000" b="0" dirty="0" smtClean="0">
                          <a:solidFill>
                            <a:schemeClr val="tx1"/>
                          </a:solidFill>
                          <a:effectLst/>
                          <a:latin typeface="Code New Roman" panose="020B0609020204030204" pitchFamily="49" charset="0"/>
                          <a:cs typeface="Code New Roman" panose="020B0609020204030204" pitchFamily="49" charset="0"/>
                        </a:rPr>
                        <a:t> * 0.5;</a:t>
                      </a:r>
                      <a:endParaRPr lang="en-US" sz="20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a:t>
                      </a:r>
                      <a:r>
                        <a:rPr lang="nl-BE" sz="2000" b="0" dirty="0" err="1" smtClean="0">
                          <a:solidFill>
                            <a:schemeClr val="tx1"/>
                          </a:solidFill>
                          <a:effectLst/>
                          <a:latin typeface="Code New Roman" panose="020B0609020204030204" pitchFamily="49" charset="0"/>
                          <a:cs typeface="Code New Roman" panose="020B0609020204030204" pitchFamily="49" charset="0"/>
                        </a:rPr>
                        <a:t>if</a:t>
                      </a:r>
                      <a:r>
                        <a:rPr lang="nl-BE" sz="2000" b="0" dirty="0" smtClean="0">
                          <a:solidFill>
                            <a:schemeClr val="tx1"/>
                          </a:solidFill>
                          <a:effectLst/>
                          <a:latin typeface="Code New Roman" panose="020B0609020204030204" pitchFamily="49" charset="0"/>
                          <a:cs typeface="Code New Roman" panose="020B0609020204030204" pitchFamily="49" charset="0"/>
                        </a:rPr>
                        <a:t> $gewoon &lt; 24px {</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	$</a:t>
                      </a:r>
                      <a:r>
                        <a:rPr lang="nl-BE" sz="2000" b="0" dirty="0" err="1" smtClean="0">
                          <a:solidFill>
                            <a:schemeClr val="tx1"/>
                          </a:solidFill>
                          <a:effectLst/>
                          <a:latin typeface="Code New Roman" panose="020B0609020204030204" pitchFamily="49" charset="0"/>
                          <a:cs typeface="Code New Roman" panose="020B0609020204030204" pitchFamily="49" charset="0"/>
                        </a:rPr>
                        <a:t>zeerklein</a:t>
                      </a:r>
                      <a:r>
                        <a:rPr lang="nl-BE" sz="2000" b="0" dirty="0" smtClean="0">
                          <a:solidFill>
                            <a:schemeClr val="tx1"/>
                          </a:solidFill>
                          <a:effectLst/>
                          <a:latin typeface="Code New Roman" panose="020B0609020204030204" pitchFamily="49" charset="0"/>
                          <a:cs typeface="Code New Roman" panose="020B0609020204030204" pitchFamily="49" charset="0"/>
                        </a:rPr>
                        <a:t>: 12px;</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2" name="Rechthoek 21"/>
          <p:cNvSpPr/>
          <p:nvPr/>
        </p:nvSpPr>
        <p:spPr>
          <a:xfrm>
            <a:off x="7892717" y="1320386"/>
            <a:ext cx="3990899"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tekengrootte.scss</a:t>
            </a:r>
            <a:endParaRPr lang="nl-BE" sz="2800" dirty="0">
              <a:latin typeface="Code New Roman" panose="020B0609020204030204" pitchFamily="49" charset="0"/>
              <a:cs typeface="Code New Roman" panose="020B0609020204030204" pitchFamily="49" charset="0"/>
            </a:endParaRPr>
          </a:p>
        </p:txBody>
      </p:sp>
      <p:sp>
        <p:nvSpPr>
          <p:cNvPr id="18" name="Tekstvak 17"/>
          <p:cNvSpPr txBox="1"/>
          <p:nvPr/>
        </p:nvSpPr>
        <p:spPr>
          <a:xfrm>
            <a:off x="1463038" y="4268798"/>
            <a:ext cx="10578708" cy="954107"/>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Kopieer </a:t>
            </a:r>
            <a:r>
              <a:rPr lang="nl-BE" sz="2800" dirty="0"/>
              <a:t>de eerste 8 regels van </a:t>
            </a:r>
            <a:r>
              <a:rPr lang="nl-BE" sz="2800" dirty="0" err="1">
                <a:solidFill>
                  <a:schemeClr val="accent6"/>
                </a:solidFill>
                <a:latin typeface="Code New Roman" panose="020B0609020204030204" pitchFamily="49" charset="0"/>
                <a:cs typeface="Code New Roman" panose="020B0609020204030204" pitchFamily="49" charset="0"/>
              </a:rPr>
              <a:t>opmaak.scss</a:t>
            </a:r>
            <a:r>
              <a:rPr lang="nl-BE" sz="2800" dirty="0"/>
              <a:t> naar een nieuw bestand, dat je </a:t>
            </a:r>
            <a:r>
              <a:rPr lang="nl-BE" sz="2800" dirty="0" err="1">
                <a:solidFill>
                  <a:schemeClr val="accent6"/>
                </a:solidFill>
                <a:latin typeface="Code New Roman" panose="020B0609020204030204" pitchFamily="49" charset="0"/>
                <a:cs typeface="Code New Roman" panose="020B0609020204030204" pitchFamily="49" charset="0"/>
              </a:rPr>
              <a:t>tekengrootte.scss</a:t>
            </a:r>
            <a:r>
              <a:rPr lang="nl-BE" sz="2800" dirty="0"/>
              <a:t> noemt.</a:t>
            </a:r>
          </a:p>
        </p:txBody>
      </p:sp>
      <p:cxnSp>
        <p:nvCxnSpPr>
          <p:cNvPr id="19" name="Rechte verbindingslijn met pijl 18"/>
          <p:cNvCxnSpPr/>
          <p:nvPr/>
        </p:nvCxnSpPr>
        <p:spPr>
          <a:xfrm flipV="1">
            <a:off x="6144126" y="1892098"/>
            <a:ext cx="1627675" cy="648282"/>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pic>
        <p:nvPicPr>
          <p:cNvPr id="20"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688727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85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Rechthoek 2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stap14 </a:t>
            </a:r>
            <a:endParaRPr lang="nl-BE" dirty="0">
              <a:solidFill>
                <a:schemeClr val="accent2">
                  <a:lumMod val="75000"/>
                </a:schemeClr>
              </a:solidFill>
            </a:endParaRPr>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2472597182"/>
              </p:ext>
            </p:extLst>
          </p:nvPr>
        </p:nvGraphicFramePr>
        <p:xfrm>
          <a:off x="1463041" y="1528292"/>
          <a:ext cx="10578705" cy="2438400"/>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2855085912"/>
                    </a:ext>
                  </a:extLst>
                </a:gridCol>
                <a:gridCol w="9733973">
                  <a:extLst>
                    <a:ext uri="{9D8B030D-6E8A-4147-A177-3AD203B41FA5}">
                      <a16:colId xmlns:a16="http://schemas.microsoft.com/office/drawing/2014/main" val="2105840097"/>
                    </a:ext>
                  </a:extLst>
                </a:gridCol>
              </a:tblGrid>
              <a:tr h="343308">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6</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7</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8</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zeergroot</a:t>
                      </a:r>
                      <a:r>
                        <a:rPr lang="en-US" sz="2000" b="0" dirty="0" smtClean="0">
                          <a:solidFill>
                            <a:schemeClr val="accent6"/>
                          </a:solidFill>
                          <a:effectLst/>
                          <a:latin typeface="Code New Roman" panose="020B0609020204030204" pitchFamily="49" charset="0"/>
                          <a:cs typeface="Code New Roman" panose="020B0609020204030204" pitchFamily="49" charset="0"/>
                        </a:rPr>
                        <a:t>: 50px;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groot</a:t>
                      </a:r>
                      <a:r>
                        <a:rPr lang="en-US" sz="2000" b="0" dirty="0" smtClean="0">
                          <a:solidFill>
                            <a:schemeClr val="accent6"/>
                          </a:solidFill>
                          <a:effectLst/>
                          <a:latin typeface="Code New Roman" panose="020B0609020204030204" pitchFamily="49" charset="0"/>
                          <a:cs typeface="Code New Roman" panose="020B0609020204030204" pitchFamily="49" charset="0"/>
                        </a:rPr>
                        <a:t>: 36px;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gewoon</a:t>
                      </a:r>
                      <a:r>
                        <a:rPr lang="en-US" sz="2000" b="0" dirty="0" smtClean="0">
                          <a:solidFill>
                            <a:schemeClr val="accent6"/>
                          </a:solidFill>
                          <a:effectLst/>
                          <a:latin typeface="Code New Roman" panose="020B0609020204030204" pitchFamily="49" charset="0"/>
                          <a:cs typeface="Code New Roman" panose="020B0609020204030204" pitchFamily="49" charset="0"/>
                        </a:rPr>
                        <a:t>: 20px;</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klein</a:t>
                      </a:r>
                      <a:r>
                        <a:rPr lang="en-US" sz="2000" b="0" dirty="0" smtClean="0">
                          <a:solidFill>
                            <a:schemeClr val="accent6"/>
                          </a:solidFill>
                          <a:effectLst/>
                          <a:latin typeface="Code New Roman" panose="020B0609020204030204" pitchFamily="49" charset="0"/>
                          <a:cs typeface="Code New Roman" panose="020B0609020204030204" pitchFamily="49" charset="0"/>
                        </a:rPr>
                        <a:t>: 20px;</a:t>
                      </a:r>
                    </a:p>
                    <a:p>
                      <a:pPr marL="0" marR="0" lvl="0" indent="0" algn="l" defTabSz="914400" rtl="0" eaLnBrk="1" fontAlgn="auto" latinLnBrk="0" hangingPunct="1">
                        <a:lnSpc>
                          <a:spcPct val="100000"/>
                        </a:lnSpc>
                        <a:spcBef>
                          <a:spcPts val="0"/>
                        </a:spcBef>
                        <a:spcAft>
                          <a:spcPts val="0"/>
                        </a:spcAft>
                        <a:buClrTx/>
                        <a:buSzTx/>
                        <a:buFontTx/>
                        <a:buNone/>
                        <a:tabLst>
                          <a:tab pos="200660" algn="l"/>
                          <a:tab pos="400685" algn="l"/>
                          <a:tab pos="562610" algn="l"/>
                          <a:tab pos="762635" algn="l"/>
                        </a:tabLst>
                        <a:defRPr/>
                      </a:pPr>
                      <a:r>
                        <a:rPr lang="en-US" sz="2000" b="0" dirty="0" smtClean="0">
                          <a:solidFill>
                            <a:schemeClr val="accent6"/>
                          </a:solidFill>
                          <a:effectLst/>
                          <a:latin typeface="Code New Roman" panose="020B0609020204030204" pitchFamily="49" charset="0"/>
                          <a:cs typeface="Code New Roman" panose="020B0609020204030204" pitchFamily="49" charset="0"/>
                        </a:rPr>
                        <a:t>$</a:t>
                      </a:r>
                      <a:r>
                        <a:rPr lang="en-US" sz="2000" b="0" dirty="0" err="1" smtClean="0">
                          <a:solidFill>
                            <a:schemeClr val="accent6"/>
                          </a:solidFill>
                          <a:effectLst/>
                          <a:latin typeface="Code New Roman" panose="020B0609020204030204" pitchFamily="49" charset="0"/>
                          <a:cs typeface="Code New Roman" panose="020B0609020204030204" pitchFamily="49" charset="0"/>
                        </a:rPr>
                        <a:t>zeerklein</a:t>
                      </a: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a:t>
                      </a:r>
                      <a:r>
                        <a:rPr lang="en-US" sz="2000" b="0" dirty="0" err="1" smtClean="0">
                          <a:solidFill>
                            <a:schemeClr val="tx1"/>
                          </a:solidFill>
                          <a:effectLst/>
                          <a:latin typeface="Code New Roman" panose="020B0609020204030204" pitchFamily="49" charset="0"/>
                          <a:cs typeface="Code New Roman" panose="020B0609020204030204" pitchFamily="49" charset="0"/>
                        </a:rPr>
                        <a:t>gewoon</a:t>
                      </a:r>
                      <a:r>
                        <a:rPr lang="en-US" sz="2000" b="0" dirty="0" smtClean="0">
                          <a:solidFill>
                            <a:schemeClr val="tx1"/>
                          </a:solidFill>
                          <a:effectLst/>
                          <a:latin typeface="Code New Roman" panose="020B0609020204030204" pitchFamily="49" charset="0"/>
                          <a:cs typeface="Code New Roman" panose="020B0609020204030204" pitchFamily="49" charset="0"/>
                        </a:rPr>
                        <a:t> * 0.5;</a:t>
                      </a:r>
                      <a:endParaRPr lang="en-US" sz="20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a:t>
                      </a:r>
                      <a:r>
                        <a:rPr lang="nl-BE" sz="2000" b="0" dirty="0" err="1" smtClean="0">
                          <a:solidFill>
                            <a:schemeClr val="tx1"/>
                          </a:solidFill>
                          <a:effectLst/>
                          <a:latin typeface="Code New Roman" panose="020B0609020204030204" pitchFamily="49" charset="0"/>
                          <a:cs typeface="Code New Roman" panose="020B0609020204030204" pitchFamily="49" charset="0"/>
                        </a:rPr>
                        <a:t>if</a:t>
                      </a:r>
                      <a:r>
                        <a:rPr lang="nl-BE" sz="2000" b="0" dirty="0" smtClean="0">
                          <a:solidFill>
                            <a:schemeClr val="tx1"/>
                          </a:solidFill>
                          <a:effectLst/>
                          <a:latin typeface="Code New Roman" panose="020B0609020204030204" pitchFamily="49" charset="0"/>
                          <a:cs typeface="Code New Roman" panose="020B0609020204030204" pitchFamily="49" charset="0"/>
                        </a:rPr>
                        <a:t> $gewoon &lt; 24px {</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	$</a:t>
                      </a:r>
                      <a:r>
                        <a:rPr lang="nl-BE" sz="2000" b="0" dirty="0" err="1" smtClean="0">
                          <a:solidFill>
                            <a:schemeClr val="tx1"/>
                          </a:solidFill>
                          <a:effectLst/>
                          <a:latin typeface="Code New Roman" panose="020B0609020204030204" pitchFamily="49" charset="0"/>
                          <a:cs typeface="Code New Roman" panose="020B0609020204030204" pitchFamily="49" charset="0"/>
                        </a:rPr>
                        <a:t>zeerklein</a:t>
                      </a:r>
                      <a:r>
                        <a:rPr lang="nl-BE" sz="2000" b="0" dirty="0" smtClean="0">
                          <a:solidFill>
                            <a:schemeClr val="tx1"/>
                          </a:solidFill>
                          <a:effectLst/>
                          <a:latin typeface="Code New Roman" panose="020B0609020204030204" pitchFamily="49" charset="0"/>
                          <a:cs typeface="Code New Roman" panose="020B0609020204030204" pitchFamily="49" charset="0"/>
                        </a:rPr>
                        <a:t>: 12px;</a:t>
                      </a:r>
                    </a:p>
                    <a:p>
                      <a:pPr marL="0" indent="0" algn="l">
                        <a:lnSpc>
                          <a:spcPct val="100000"/>
                        </a:lnSpc>
                        <a:spcBef>
                          <a:spcPts val="0"/>
                        </a:spcBef>
                        <a:spcAft>
                          <a:spcPts val="0"/>
                        </a:spcAft>
                        <a:tabLst>
                          <a:tab pos="200660" algn="l"/>
                          <a:tab pos="400685" algn="l"/>
                          <a:tab pos="562610" algn="l"/>
                          <a:tab pos="762635" algn="l"/>
                        </a:tabLst>
                      </a:pPr>
                      <a:r>
                        <a:rPr lang="nl-BE" sz="2000" b="0" dirty="0" smtClean="0">
                          <a:solidFill>
                            <a:schemeClr val="tx1"/>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2" name="Rechthoek 21"/>
          <p:cNvSpPr/>
          <p:nvPr/>
        </p:nvSpPr>
        <p:spPr>
          <a:xfrm>
            <a:off x="7892717" y="1320386"/>
            <a:ext cx="3990899"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tekengrootte.scss</a:t>
            </a:r>
            <a:endParaRPr lang="nl-BE" sz="2800" dirty="0">
              <a:latin typeface="Code New Roman" panose="020B0609020204030204" pitchFamily="49" charset="0"/>
              <a:cs typeface="Code New Roman" panose="020B0609020204030204" pitchFamily="49" charset="0"/>
            </a:endParaRPr>
          </a:p>
        </p:txBody>
      </p:sp>
      <p:sp>
        <p:nvSpPr>
          <p:cNvPr id="18" name="Tekstvak 17"/>
          <p:cNvSpPr txBox="1"/>
          <p:nvPr/>
        </p:nvSpPr>
        <p:spPr>
          <a:xfrm>
            <a:off x="1463038" y="4268798"/>
            <a:ext cx="10578708" cy="52322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Noteer deze code </a:t>
            </a:r>
            <a:r>
              <a:rPr lang="nl-BE" sz="2800" dirty="0"/>
              <a:t>op de eerste regel van </a:t>
            </a:r>
            <a:r>
              <a:rPr lang="nl-BE" sz="2800" dirty="0" err="1">
                <a:solidFill>
                  <a:schemeClr val="accent6"/>
                </a:solidFill>
                <a:latin typeface="Code New Roman" panose="020B0609020204030204" pitchFamily="49" charset="0"/>
                <a:cs typeface="Code New Roman" panose="020B0609020204030204" pitchFamily="49" charset="0"/>
              </a:rPr>
              <a:t>opmaak.scss</a:t>
            </a:r>
            <a:r>
              <a:rPr lang="nl-BE" sz="2800" dirty="0"/>
              <a:t>:</a:t>
            </a:r>
          </a:p>
        </p:txBody>
      </p:sp>
      <p:graphicFrame>
        <p:nvGraphicFramePr>
          <p:cNvPr id="8" name="Tabel 7"/>
          <p:cNvGraphicFramePr>
            <a:graphicFrameLocks noGrp="1"/>
          </p:cNvGraphicFramePr>
          <p:nvPr>
            <p:extLst>
              <p:ext uri="{D42A27DB-BD31-4B8C-83A1-F6EECF244321}">
                <p14:modId xmlns:p14="http://schemas.microsoft.com/office/powerpoint/2010/main" val="2811290476"/>
              </p:ext>
            </p:extLst>
          </p:nvPr>
        </p:nvGraphicFramePr>
        <p:xfrm>
          <a:off x="1463041" y="5212079"/>
          <a:ext cx="10578705" cy="343308"/>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764353500"/>
                    </a:ext>
                  </a:extLst>
                </a:gridCol>
                <a:gridCol w="9733973">
                  <a:extLst>
                    <a:ext uri="{9D8B030D-6E8A-4147-A177-3AD203B41FA5}">
                      <a16:colId xmlns:a16="http://schemas.microsoft.com/office/drawing/2014/main" val="3823800538"/>
                    </a:ext>
                  </a:extLst>
                </a:gridCol>
              </a:tblGrid>
              <a:tr h="343308">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@import “</a:t>
                      </a:r>
                      <a:r>
                        <a:rPr lang="en-US" sz="2000" b="0" dirty="0" err="1" smtClean="0">
                          <a:solidFill>
                            <a:schemeClr val="accent6"/>
                          </a:solidFill>
                          <a:effectLst/>
                          <a:latin typeface="Code New Roman" panose="020B0609020204030204" pitchFamily="49" charset="0"/>
                          <a:cs typeface="Code New Roman" panose="020B0609020204030204" pitchFamily="49" charset="0"/>
                        </a:rPr>
                        <a:t>tekengrootte</a:t>
                      </a:r>
                      <a:r>
                        <a:rPr lang="en-US" sz="20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25633719"/>
                  </a:ext>
                </a:extLst>
              </a:tr>
            </a:tbl>
          </a:graphicData>
        </a:graphic>
      </p:graphicFrame>
      <p:sp>
        <p:nvSpPr>
          <p:cNvPr id="20" name="Rechthoek 19"/>
          <p:cNvSpPr/>
          <p:nvPr/>
        </p:nvSpPr>
        <p:spPr>
          <a:xfrm>
            <a:off x="7892716" y="4996171"/>
            <a:ext cx="3990899"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opmaak.scss</a:t>
            </a:r>
            <a:endParaRPr lang="nl-BE" sz="2800" dirty="0">
              <a:latin typeface="Code New Roman" panose="020B0609020204030204" pitchFamily="49" charset="0"/>
              <a:cs typeface="Code New Roman" panose="020B0609020204030204" pitchFamily="49" charset="0"/>
            </a:endParaRPr>
          </a:p>
        </p:txBody>
      </p:sp>
      <p:sp>
        <p:nvSpPr>
          <p:cNvPr id="23" name="Tekstvak 22"/>
          <p:cNvSpPr txBox="1"/>
          <p:nvPr/>
        </p:nvSpPr>
        <p:spPr>
          <a:xfrm>
            <a:off x="1463038" y="5903268"/>
            <a:ext cx="10578708" cy="1107996"/>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Transpileer </a:t>
            </a:r>
            <a:r>
              <a:rPr lang="nl-BE" sz="2800" dirty="0"/>
              <a:t>de code en bekijk het resultaat in </a:t>
            </a:r>
            <a:r>
              <a:rPr lang="nl-BE" sz="2800" dirty="0">
                <a:solidFill>
                  <a:schemeClr val="accent6"/>
                </a:solidFill>
                <a:latin typeface="Code New Roman" panose="020B0609020204030204" pitchFamily="49" charset="0"/>
                <a:cs typeface="Code New Roman" panose="020B0609020204030204" pitchFamily="49" charset="0"/>
              </a:rPr>
              <a:t>opmaak.css</a:t>
            </a:r>
            <a:r>
              <a:rPr lang="nl-BE" sz="2800" dirty="0"/>
              <a:t>.</a:t>
            </a:r>
          </a:p>
          <a:p>
            <a:pPr marL="514350" indent="-514350">
              <a:spcBef>
                <a:spcPts val="1200"/>
              </a:spcBef>
              <a:buClr>
                <a:schemeClr val="accent6"/>
              </a:buClr>
              <a:buFont typeface="Wingdings 3" panose="05040102010807070707" pitchFamily="18" charset="2"/>
              <a:buChar char=""/>
            </a:pPr>
            <a:endParaRPr lang="nl-BE" sz="2800" dirty="0"/>
          </a:p>
        </p:txBody>
      </p:sp>
      <p:pic>
        <p:nvPicPr>
          <p:cNvPr id="24"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40051104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6.1 Interne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66</a:t>
            </a:r>
            <a:endParaRPr lang="nl-BE" dirty="0">
              <a:solidFill>
                <a:schemeClr val="accent2">
                  <a:lumMod val="75000"/>
                </a:schemeClr>
              </a:solidFill>
            </a:endParaRPr>
          </a:p>
        </p:txBody>
      </p:sp>
      <p:sp>
        <p:nvSpPr>
          <p:cNvPr id="29" name="Rechthoek 28"/>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 </a:t>
            </a:r>
            <a:endParaRPr lang="nl-BE" dirty="0">
              <a:solidFill>
                <a:schemeClr val="accent2">
                  <a:lumMod val="75000"/>
                </a:schemeClr>
              </a:solidFill>
            </a:endParaRPr>
          </a:p>
        </p:txBody>
      </p:sp>
      <p:sp>
        <p:nvSpPr>
          <p:cNvPr id="31" name="Tekstvak 30"/>
          <p:cNvSpPr txBox="1"/>
          <p:nvPr/>
        </p:nvSpPr>
        <p:spPr>
          <a:xfrm>
            <a:off x="1463038" y="1386081"/>
            <a:ext cx="10728962" cy="5909310"/>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2800" dirty="0" smtClean="0"/>
              <a:t>Voeg </a:t>
            </a:r>
            <a:r>
              <a:rPr lang="nl-BE" sz="2800" dirty="0"/>
              <a:t>aan de </a:t>
            </a:r>
            <a:r>
              <a:rPr lang="nl-BE" sz="2800" dirty="0">
                <a:solidFill>
                  <a:schemeClr val="accent6"/>
                </a:solidFill>
                <a:latin typeface="Code New Roman" panose="020B0609020204030204" pitchFamily="49" charset="0"/>
                <a:cs typeface="Code New Roman" panose="020B0609020204030204" pitchFamily="49" charset="0"/>
              </a:rPr>
              <a:t>&lt;h2&gt;</a:t>
            </a:r>
            <a:r>
              <a:rPr lang="nl-BE" sz="2800" dirty="0"/>
              <a:t>-tag voor </a:t>
            </a:r>
            <a:r>
              <a:rPr lang="nl-BE" sz="2800" dirty="0" err="1"/>
              <a:t>Hercule</a:t>
            </a:r>
            <a:r>
              <a:rPr lang="nl-BE" sz="2800" dirty="0"/>
              <a:t> </a:t>
            </a:r>
            <a:r>
              <a:rPr lang="nl-BE" sz="2800" dirty="0" err="1"/>
              <a:t>Poirot</a:t>
            </a:r>
            <a:r>
              <a:rPr lang="nl-BE" sz="2800" dirty="0"/>
              <a:t> een </a:t>
            </a:r>
            <a:r>
              <a:rPr lang="nl-BE" sz="2800" dirty="0" err="1">
                <a:solidFill>
                  <a:schemeClr val="accent6"/>
                </a:solidFill>
                <a:latin typeface="Code New Roman" panose="020B0609020204030204" pitchFamily="49" charset="0"/>
                <a:cs typeface="Code New Roman" panose="020B0609020204030204" pitchFamily="49" charset="0"/>
              </a:rPr>
              <a:t>id</a:t>
            </a:r>
            <a:r>
              <a:rPr lang="nl-BE" sz="2800" dirty="0"/>
              <a:t>-argument met een naam toe</a:t>
            </a:r>
            <a:r>
              <a:rPr lang="nl-BE" sz="2800" dirty="0" smtClean="0"/>
              <a:t>:</a:t>
            </a:r>
          </a:p>
          <a:p>
            <a:pPr>
              <a:spcBef>
                <a:spcPts val="1200"/>
              </a:spcBef>
              <a:buClr>
                <a:schemeClr val="accent6"/>
              </a:buClr>
            </a:pPr>
            <a:endParaRPr lang="nl-BE" sz="2800" dirty="0"/>
          </a:p>
          <a:p>
            <a:pPr marL="514350" indent="-514350">
              <a:spcBef>
                <a:spcPts val="1200"/>
              </a:spcBef>
              <a:buClr>
                <a:schemeClr val="accent6"/>
              </a:buClr>
              <a:buFont typeface="Wingdings 3" panose="05040102010807070707" pitchFamily="18" charset="2"/>
              <a:buChar char=""/>
            </a:pPr>
            <a:r>
              <a:rPr lang="nl-BE" sz="2800" dirty="0" smtClean="0"/>
              <a:t>Ga </a:t>
            </a:r>
            <a:r>
              <a:rPr lang="nl-BE" sz="2800" dirty="0"/>
              <a:t>naar het </a:t>
            </a:r>
            <a:r>
              <a:rPr lang="nl-BE" sz="2800" dirty="0">
                <a:solidFill>
                  <a:schemeClr val="accent6"/>
                </a:solidFill>
                <a:latin typeface="Code New Roman" panose="020B0609020204030204" pitchFamily="49" charset="0"/>
                <a:cs typeface="Code New Roman" panose="020B0609020204030204" pitchFamily="49" charset="0"/>
              </a:rPr>
              <a:t>&lt;</a:t>
            </a:r>
            <a:r>
              <a:rPr lang="nl-BE" sz="2800" dirty="0" err="1">
                <a:solidFill>
                  <a:schemeClr val="accent6"/>
                </a:solidFill>
                <a:latin typeface="Code New Roman" panose="020B0609020204030204" pitchFamily="49" charset="0"/>
                <a:cs typeface="Code New Roman" panose="020B0609020204030204" pitchFamily="49" charset="0"/>
              </a:rPr>
              <a:t>nav</a:t>
            </a:r>
            <a:r>
              <a:rPr lang="nl-BE" sz="2800" dirty="0">
                <a:solidFill>
                  <a:schemeClr val="accent6"/>
                </a:solidFill>
                <a:latin typeface="Code New Roman" panose="020B0609020204030204" pitchFamily="49" charset="0"/>
                <a:cs typeface="Code New Roman" panose="020B0609020204030204" pitchFamily="49" charset="0"/>
              </a:rPr>
              <a:t>&gt;</a:t>
            </a:r>
            <a:r>
              <a:rPr lang="nl-BE" sz="2800" dirty="0"/>
              <a:t>-deel en voeg bij het item “</a:t>
            </a:r>
            <a:r>
              <a:rPr lang="nl-BE" sz="2800" dirty="0" err="1"/>
              <a:t>Hercule</a:t>
            </a:r>
            <a:r>
              <a:rPr lang="nl-BE" sz="2800" dirty="0"/>
              <a:t> </a:t>
            </a:r>
            <a:r>
              <a:rPr lang="nl-BE" sz="2800" dirty="0" err="1"/>
              <a:t>Poirot</a:t>
            </a:r>
            <a:r>
              <a:rPr lang="nl-BE" sz="2800" dirty="0"/>
              <a:t>” de hyperlink toe naar de </a:t>
            </a:r>
            <a:r>
              <a:rPr lang="nl-BE" sz="2800" dirty="0" err="1">
                <a:solidFill>
                  <a:schemeClr val="accent6"/>
                </a:solidFill>
                <a:latin typeface="Code New Roman" panose="020B0609020204030204" pitchFamily="49" charset="0"/>
                <a:cs typeface="Code New Roman" panose="020B0609020204030204" pitchFamily="49" charset="0"/>
              </a:rPr>
              <a:t>id</a:t>
            </a:r>
            <a:r>
              <a:rPr lang="nl-BE" sz="2800" dirty="0"/>
              <a:t> die je net hebt aangemaakt</a:t>
            </a:r>
            <a:r>
              <a:rPr lang="nl-BE" sz="2800" dirty="0" smtClean="0"/>
              <a:t>.</a:t>
            </a:r>
          </a:p>
          <a:p>
            <a:pPr>
              <a:spcBef>
                <a:spcPts val="1200"/>
              </a:spcBef>
              <a:buClr>
                <a:schemeClr val="accent6"/>
              </a:buClr>
            </a:pPr>
            <a:endParaRPr lang="nl-BE" sz="2800" dirty="0"/>
          </a:p>
          <a:p>
            <a:pPr marL="514350" indent="-514350">
              <a:spcBef>
                <a:spcPts val="1200"/>
              </a:spcBef>
              <a:buClr>
                <a:schemeClr val="accent6"/>
              </a:buClr>
              <a:buFont typeface="Wingdings 3" panose="05040102010807070707" pitchFamily="18" charset="2"/>
              <a:buChar char=""/>
            </a:pPr>
            <a:r>
              <a:rPr lang="nl-BE" sz="2800" dirty="0" smtClean="0"/>
              <a:t>Maak nu op dezelfde manier twee interne hyperlinks aan naar de titeltjes “Biografie” en “Miss </a:t>
            </a:r>
            <a:r>
              <a:rPr lang="nl-BE" sz="2800" dirty="0" err="1" smtClean="0"/>
              <a:t>Marple</a:t>
            </a:r>
            <a:r>
              <a:rPr lang="nl-BE" sz="2800" dirty="0" smtClean="0"/>
              <a:t>”.</a:t>
            </a:r>
          </a:p>
          <a:p>
            <a:pPr marL="514350" indent="-514350">
              <a:spcBef>
                <a:spcPts val="1200"/>
              </a:spcBef>
              <a:buClr>
                <a:schemeClr val="accent6"/>
              </a:buClr>
              <a:buFont typeface="Wingdings 3" panose="05040102010807070707" pitchFamily="18" charset="2"/>
              <a:buChar char=""/>
            </a:pPr>
            <a:r>
              <a:rPr lang="nl-BE" sz="2800" dirty="0" smtClean="0"/>
              <a:t>Test </a:t>
            </a:r>
            <a:r>
              <a:rPr lang="nl-BE" sz="2800" dirty="0"/>
              <a:t>de werking van de hyperlinks uit.</a:t>
            </a:r>
          </a:p>
          <a:p>
            <a:pPr marL="514350" indent="-514350">
              <a:spcBef>
                <a:spcPts val="1200"/>
              </a:spcBef>
              <a:buClr>
                <a:schemeClr val="accent6"/>
              </a:buClr>
              <a:buFont typeface="Wingdings 3" panose="05040102010807070707" pitchFamily="18" charset="2"/>
              <a:buChar char=""/>
            </a:pPr>
            <a:r>
              <a:rPr lang="nl-BE" sz="2800" dirty="0" smtClean="0"/>
              <a:t>Valideer </a:t>
            </a:r>
            <a:r>
              <a:rPr lang="nl-BE" sz="2800" dirty="0"/>
              <a:t>de webpagina met de </a:t>
            </a:r>
            <a:r>
              <a:rPr lang="nl-BE" sz="2800" dirty="0" err="1"/>
              <a:t>validator</a:t>
            </a:r>
            <a:r>
              <a:rPr lang="nl-BE" sz="2800" dirty="0"/>
              <a:t> van W3C.</a:t>
            </a:r>
          </a:p>
          <a:p>
            <a:pPr algn="r">
              <a:spcBef>
                <a:spcPts val="1200"/>
              </a:spcBef>
              <a:buClr>
                <a:schemeClr val="accent6"/>
              </a:buClr>
            </a:pPr>
            <a:endParaRPr lang="nl-BE" sz="2800" dirty="0"/>
          </a:p>
        </p:txBody>
      </p:sp>
      <p:graphicFrame>
        <p:nvGraphicFramePr>
          <p:cNvPr id="15" name="Tabel 14"/>
          <p:cNvGraphicFramePr>
            <a:graphicFrameLocks noGrp="1"/>
          </p:cNvGraphicFramePr>
          <p:nvPr>
            <p:extLst>
              <p:ext uri="{D42A27DB-BD31-4B8C-83A1-F6EECF244321}">
                <p14:modId xmlns:p14="http://schemas.microsoft.com/office/powerpoint/2010/main" val="1797120592"/>
              </p:ext>
            </p:extLst>
          </p:nvPr>
        </p:nvGraphicFramePr>
        <p:xfrm>
          <a:off x="2091250" y="2478950"/>
          <a:ext cx="9950496" cy="365760"/>
        </p:xfrm>
        <a:graphic>
          <a:graphicData uri="http://schemas.openxmlformats.org/drawingml/2006/table">
            <a:tbl>
              <a:tblPr firstRow="1" firstCol="1" bandRow="1">
                <a:tableStyleId>{5C22544A-7EE6-4342-B048-85BDC9FD1C3A}</a:tableStyleId>
              </a:tblPr>
              <a:tblGrid>
                <a:gridCol w="594800">
                  <a:extLst>
                    <a:ext uri="{9D8B030D-6E8A-4147-A177-3AD203B41FA5}">
                      <a16:colId xmlns:a16="http://schemas.microsoft.com/office/drawing/2014/main" val="2855085912"/>
                    </a:ext>
                  </a:extLst>
                </a:gridCol>
                <a:gridCol w="935569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32</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&lt;</a:t>
                      </a:r>
                      <a:r>
                        <a:rPr lang="pt-BR" sz="2400" b="0" dirty="0" smtClean="0">
                          <a:solidFill>
                            <a:schemeClr val="accent6"/>
                          </a:solidFill>
                          <a:effectLst/>
                          <a:latin typeface="Code New Roman" panose="020B0609020204030204" pitchFamily="49" charset="0"/>
                          <a:cs typeface="Code New Roman" panose="020B0609020204030204" pitchFamily="49" charset="0"/>
                        </a:rPr>
                        <a:t>h2 id="poirot"&gt;</a:t>
                      </a:r>
                      <a:r>
                        <a:rPr lang="pt-BR" sz="2400" b="0" dirty="0" smtClean="0">
                          <a:solidFill>
                            <a:schemeClr val="tx1"/>
                          </a:solidFill>
                          <a:effectLst/>
                          <a:latin typeface="Code New Roman" panose="020B0609020204030204" pitchFamily="49" charset="0"/>
                          <a:cs typeface="Code New Roman" panose="020B0609020204030204" pitchFamily="49" charset="0"/>
                        </a:rPr>
                        <a:t>Hercule Poirot</a:t>
                      </a:r>
                      <a:r>
                        <a:rPr lang="pt-BR" sz="2400" b="0" dirty="0" smtClean="0">
                          <a:solidFill>
                            <a:schemeClr val="accent6"/>
                          </a:solidFill>
                          <a:effectLst/>
                          <a:latin typeface="Code New Roman" panose="020B0609020204030204" pitchFamily="49" charset="0"/>
                          <a:cs typeface="Code New Roman" panose="020B0609020204030204" pitchFamily="49" charset="0"/>
                        </a:rPr>
                        <a:t>&lt;/h2&gt;</a:t>
                      </a:r>
                      <a:endParaRPr lang="it-IT" sz="2400" b="0" dirty="0" smtClean="0">
                        <a:solidFill>
                          <a:schemeClr val="accent6"/>
                        </a:solidFill>
                        <a:effectLst/>
                        <a:latin typeface="Code New Roman" panose="020B0609020204030204" pitchFamily="49" charset="0"/>
                        <a:cs typeface="Code New Roman" panose="020B0609020204030204" pitchFamily="49"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graphicFrame>
        <p:nvGraphicFramePr>
          <p:cNvPr id="16" name="Tabel 15"/>
          <p:cNvGraphicFramePr>
            <a:graphicFrameLocks noGrp="1"/>
          </p:cNvGraphicFramePr>
          <p:nvPr>
            <p:extLst>
              <p:ext uri="{D42A27DB-BD31-4B8C-83A1-F6EECF244321}">
                <p14:modId xmlns:p14="http://schemas.microsoft.com/office/powerpoint/2010/main" val="352451770"/>
              </p:ext>
            </p:extLst>
          </p:nvPr>
        </p:nvGraphicFramePr>
        <p:xfrm>
          <a:off x="2091250" y="4034982"/>
          <a:ext cx="9950496" cy="365760"/>
        </p:xfrm>
        <a:graphic>
          <a:graphicData uri="http://schemas.openxmlformats.org/drawingml/2006/table">
            <a:tbl>
              <a:tblPr firstRow="1" firstCol="1" bandRow="1">
                <a:tableStyleId>{5C22544A-7EE6-4342-B048-85BDC9FD1C3A}</a:tableStyleId>
              </a:tblPr>
              <a:tblGrid>
                <a:gridCol w="594800">
                  <a:extLst>
                    <a:ext uri="{9D8B030D-6E8A-4147-A177-3AD203B41FA5}">
                      <a16:colId xmlns:a16="http://schemas.microsoft.com/office/drawing/2014/main" val="2855085912"/>
                    </a:ext>
                  </a:extLst>
                </a:gridCol>
                <a:gridCol w="9355696">
                  <a:extLst>
                    <a:ext uri="{9D8B030D-6E8A-4147-A177-3AD203B41FA5}">
                      <a16:colId xmlns:a16="http://schemas.microsoft.com/office/drawing/2014/main" val="2105840097"/>
                    </a:ext>
                  </a:extLst>
                </a:gridCol>
              </a:tblGrid>
              <a:tr h="0">
                <a:tc>
                  <a:txBody>
                    <a:bodyPr/>
                    <a:lstStyle/>
                    <a:p>
                      <a:pPr algn="r">
                        <a:lnSpc>
                          <a:spcPct val="100000"/>
                        </a:lnSpc>
                        <a:spcAft>
                          <a:spcPts val="0"/>
                        </a:spcAft>
                      </a:pPr>
                      <a:r>
                        <a:rPr lang="nl-BE" sz="2400" b="0" dirty="0" smtClean="0">
                          <a:effectLst/>
                        </a:rPr>
                        <a:t>18</a:t>
                      </a:r>
                      <a:endParaRPr lang="nl-BE" sz="28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400" dirty="0" smtClean="0">
                          <a:solidFill>
                            <a:schemeClr val="accent6"/>
                          </a:solidFill>
                          <a:effectLst/>
                          <a:latin typeface="Code New Roman" panose="020B0609020204030204" pitchFamily="49" charset="0"/>
                          <a:cs typeface="Code New Roman" panose="020B0609020204030204" pitchFamily="49" charset="0"/>
                        </a:rPr>
                        <a:t>			</a:t>
                      </a:r>
                      <a:r>
                        <a:rPr lang="it-IT" sz="2400" b="0" dirty="0" smtClean="0">
                          <a:solidFill>
                            <a:schemeClr val="accent6"/>
                          </a:solidFill>
                          <a:effectLst/>
                          <a:latin typeface="Code New Roman" panose="020B0609020204030204" pitchFamily="49" charset="0"/>
                          <a:cs typeface="Code New Roman" panose="020B0609020204030204" pitchFamily="49" charset="0"/>
                        </a:rPr>
                        <a:t>&lt;li&gt;&lt;a href="#poirot"&gt;</a:t>
                      </a:r>
                      <a:r>
                        <a:rPr lang="it-IT" sz="2400" b="0" dirty="0" smtClean="0">
                          <a:solidFill>
                            <a:schemeClr val="tx1"/>
                          </a:solidFill>
                          <a:effectLst/>
                          <a:latin typeface="Code New Roman" panose="020B0609020204030204" pitchFamily="49" charset="0"/>
                          <a:cs typeface="Code New Roman" panose="020B0609020204030204" pitchFamily="49" charset="0"/>
                        </a:rPr>
                        <a:t>Hercule Poirot</a:t>
                      </a:r>
                      <a:r>
                        <a:rPr lang="it-IT" sz="2400" b="0" dirty="0" smtClean="0">
                          <a:solidFill>
                            <a:schemeClr val="accent6"/>
                          </a:solidFill>
                          <a:effectLst/>
                          <a:latin typeface="Code New Roman" panose="020B0609020204030204" pitchFamily="49" charset="0"/>
                          <a:cs typeface="Code New Roman" panose="020B0609020204030204" pitchFamily="49" charset="0"/>
                        </a:rPr>
                        <a:t>&lt;/a&gt;&lt;/li&gt;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Gelijkbenige driehoek 16">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8" name="Gelijkbenige driehoek 17">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9"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21" name="Afbeelding 20"/>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Tree>
    <p:extLst>
      <p:ext uri="{BB962C8B-B14F-4D97-AF65-F5344CB8AC3E}">
        <p14:creationId xmlns:p14="http://schemas.microsoft.com/office/powerpoint/2010/main" val="70973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85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graphicFrame>
        <p:nvGraphicFramePr>
          <p:cNvPr id="8" name="Tabel 7"/>
          <p:cNvGraphicFramePr>
            <a:graphicFrameLocks noGrp="1"/>
          </p:cNvGraphicFramePr>
          <p:nvPr>
            <p:extLst>
              <p:ext uri="{D42A27DB-BD31-4B8C-83A1-F6EECF244321}">
                <p14:modId xmlns:p14="http://schemas.microsoft.com/office/powerpoint/2010/main" val="66622027"/>
              </p:ext>
            </p:extLst>
          </p:nvPr>
        </p:nvGraphicFramePr>
        <p:xfrm>
          <a:off x="1463041" y="1730942"/>
          <a:ext cx="10578705" cy="1219200"/>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764353500"/>
                    </a:ext>
                  </a:extLst>
                </a:gridCol>
                <a:gridCol w="9733973">
                  <a:extLst>
                    <a:ext uri="{9D8B030D-6E8A-4147-A177-3AD203B41FA5}">
                      <a16:colId xmlns:a16="http://schemas.microsoft.com/office/drawing/2014/main" val="3823800538"/>
                    </a:ext>
                  </a:extLst>
                </a:gridCol>
              </a:tblGrid>
              <a:tr h="1188721">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@import “</a:t>
                      </a:r>
                      <a:r>
                        <a:rPr lang="en-US" sz="2000" b="0" dirty="0" err="1" smtClean="0">
                          <a:solidFill>
                            <a:schemeClr val="accent6"/>
                          </a:solidFill>
                          <a:effectLst/>
                          <a:latin typeface="Code New Roman" panose="020B0609020204030204" pitchFamily="49" charset="0"/>
                          <a:cs typeface="Code New Roman" panose="020B0609020204030204" pitchFamily="49" charset="0"/>
                        </a:rPr>
                        <a:t>tekengrootte</a:t>
                      </a: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@import “</a:t>
                      </a:r>
                      <a:r>
                        <a:rPr lang="en-US" sz="2000" b="0" dirty="0" err="1" smtClean="0">
                          <a:solidFill>
                            <a:schemeClr val="accent6"/>
                          </a:solidFill>
                          <a:effectLst/>
                          <a:latin typeface="Code New Roman" panose="020B0609020204030204" pitchFamily="49" charset="0"/>
                          <a:cs typeface="Code New Roman" panose="020B0609020204030204" pitchFamily="49" charset="0"/>
                        </a:rPr>
                        <a:t>kleuren</a:t>
                      </a: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@import “</a:t>
                      </a:r>
                      <a:r>
                        <a:rPr lang="en-US" sz="2000" b="0" dirty="0" err="1" smtClean="0">
                          <a:solidFill>
                            <a:schemeClr val="accent6"/>
                          </a:solidFill>
                          <a:effectLst/>
                          <a:latin typeface="Code New Roman" panose="020B0609020204030204" pitchFamily="49" charset="0"/>
                          <a:cs typeface="Code New Roman" panose="020B0609020204030204" pitchFamily="49" charset="0"/>
                        </a:rPr>
                        <a:t>lijnen</a:t>
                      </a: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@import “</a:t>
                      </a:r>
                      <a:r>
                        <a:rPr lang="en-US" sz="2000" b="0" dirty="0" err="1" smtClean="0">
                          <a:solidFill>
                            <a:schemeClr val="accent6"/>
                          </a:solidFill>
                          <a:effectLst/>
                          <a:latin typeface="Code New Roman" panose="020B0609020204030204" pitchFamily="49" charset="0"/>
                          <a:cs typeface="Code New Roman" panose="020B0609020204030204" pitchFamily="49" charset="0"/>
                        </a:rPr>
                        <a:t>achtergrond</a:t>
                      </a:r>
                      <a:r>
                        <a:rPr lang="en-US" sz="20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25633719"/>
                  </a:ext>
                </a:extLst>
              </a:tr>
            </a:tbl>
          </a:graphicData>
        </a:graphic>
      </p:graphicFrame>
      <p:sp>
        <p:nvSpPr>
          <p:cNvPr id="20" name="Rechthoek 19"/>
          <p:cNvSpPr/>
          <p:nvPr/>
        </p:nvSpPr>
        <p:spPr>
          <a:xfrm>
            <a:off x="7892716" y="1515034"/>
            <a:ext cx="3990899"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opmaak.scss</a:t>
            </a:r>
            <a:endParaRPr lang="nl-BE" sz="2800" dirty="0">
              <a:latin typeface="Code New Roman" panose="020B0609020204030204" pitchFamily="49" charset="0"/>
              <a:cs typeface="Code New Roman" panose="020B0609020204030204" pitchFamily="49" charset="0"/>
            </a:endParaRPr>
          </a:p>
        </p:txBody>
      </p:sp>
      <p:sp>
        <p:nvSpPr>
          <p:cNvPr id="23" name="Tekstvak 22"/>
          <p:cNvSpPr txBox="1"/>
          <p:nvPr/>
        </p:nvSpPr>
        <p:spPr>
          <a:xfrm>
            <a:off x="1463038" y="5903268"/>
            <a:ext cx="10578708" cy="707886"/>
          </a:xfrm>
          <a:prstGeom prst="rect">
            <a:avLst/>
          </a:prstGeom>
          <a:noFill/>
        </p:spPr>
        <p:txBody>
          <a:bodyPr wrap="square" rtlCol="0">
            <a:spAutoFit/>
          </a:bodyPr>
          <a:lstStyle/>
          <a:p>
            <a:pPr>
              <a:spcBef>
                <a:spcPts val="1200"/>
              </a:spcBef>
              <a:buClr>
                <a:schemeClr val="accent6"/>
              </a:buClr>
            </a:pPr>
            <a:r>
              <a:rPr lang="nl-BE" sz="4000" dirty="0" smtClean="0"/>
              <a:t>Maakt grote stijlbestanden overzichtelijk</a:t>
            </a:r>
            <a:endParaRPr lang="nl-BE" sz="4000" dirty="0"/>
          </a:p>
        </p:txBody>
      </p:sp>
      <p:pic>
        <p:nvPicPr>
          <p:cNvPr id="3" name="Afbeelding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74099" y="3305068"/>
            <a:ext cx="1333521" cy="1358369"/>
          </a:xfrm>
          <a:prstGeom prst="rect">
            <a:avLst/>
          </a:prstGeom>
        </p:spPr>
      </p:pic>
      <p:pic>
        <p:nvPicPr>
          <p:cNvPr id="24" name="Afbeelding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67671" y="3356791"/>
            <a:ext cx="1333521" cy="1358369"/>
          </a:xfrm>
          <a:prstGeom prst="rect">
            <a:avLst/>
          </a:prstGeom>
        </p:spPr>
      </p:pic>
      <p:pic>
        <p:nvPicPr>
          <p:cNvPr id="27" name="Afbeelding 2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70885" y="3330604"/>
            <a:ext cx="1333521" cy="1358369"/>
          </a:xfrm>
          <a:prstGeom prst="rect">
            <a:avLst/>
          </a:prstGeom>
        </p:spPr>
      </p:pic>
      <p:pic>
        <p:nvPicPr>
          <p:cNvPr id="28" name="Afbeelding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41362" y="3334113"/>
            <a:ext cx="1333521" cy="1358369"/>
          </a:xfrm>
          <a:prstGeom prst="rect">
            <a:avLst/>
          </a:prstGeom>
        </p:spPr>
      </p:pic>
      <p:sp>
        <p:nvSpPr>
          <p:cNvPr id="29" name="Tekstvak 28"/>
          <p:cNvSpPr txBox="1"/>
          <p:nvPr/>
        </p:nvSpPr>
        <p:spPr>
          <a:xfrm>
            <a:off x="1423850" y="4695661"/>
            <a:ext cx="2800837" cy="400110"/>
          </a:xfrm>
          <a:prstGeom prst="rect">
            <a:avLst/>
          </a:prstGeom>
          <a:noFill/>
        </p:spPr>
        <p:txBody>
          <a:bodyPr wrap="square" rtlCol="0">
            <a:spAutoFit/>
          </a:bodyPr>
          <a:lstStyle/>
          <a:p>
            <a:r>
              <a:rPr lang="nl-BE" sz="2000" dirty="0" smtClean="0">
                <a:solidFill>
                  <a:schemeClr val="accent6"/>
                </a:solidFill>
                <a:latin typeface="Code New Roman" panose="020B0609020204030204" pitchFamily="49" charset="0"/>
                <a:cs typeface="Code New Roman" panose="020B0609020204030204" pitchFamily="49" charset="0"/>
              </a:rPr>
              <a:t> </a:t>
            </a:r>
            <a:r>
              <a:rPr lang="nl-BE" sz="2000" dirty="0" err="1" smtClean="0">
                <a:solidFill>
                  <a:schemeClr val="accent6"/>
                </a:solidFill>
                <a:latin typeface="Code New Roman" panose="020B0609020204030204" pitchFamily="49" charset="0"/>
                <a:cs typeface="Code New Roman" panose="020B0609020204030204" pitchFamily="49" charset="0"/>
              </a:rPr>
              <a:t>tekengrootte.scss</a:t>
            </a:r>
            <a:endParaRPr lang="nl-BE" sz="2000" dirty="0">
              <a:solidFill>
                <a:schemeClr val="accent6"/>
              </a:solidFill>
              <a:latin typeface="Code New Roman" panose="020B0609020204030204" pitchFamily="49" charset="0"/>
              <a:cs typeface="Code New Roman" panose="020B0609020204030204" pitchFamily="49" charset="0"/>
            </a:endParaRPr>
          </a:p>
        </p:txBody>
      </p:sp>
      <p:sp>
        <p:nvSpPr>
          <p:cNvPr id="30" name="Tekstvak 29"/>
          <p:cNvSpPr txBox="1"/>
          <p:nvPr/>
        </p:nvSpPr>
        <p:spPr>
          <a:xfrm>
            <a:off x="4342252" y="4688973"/>
            <a:ext cx="2834447" cy="400110"/>
          </a:xfrm>
          <a:prstGeom prst="rect">
            <a:avLst/>
          </a:prstGeom>
          <a:noFill/>
        </p:spPr>
        <p:txBody>
          <a:bodyPr wrap="square" rtlCol="0">
            <a:spAutoFit/>
          </a:bodyPr>
          <a:lstStyle/>
          <a:p>
            <a:r>
              <a:rPr lang="nl-BE" sz="2000" dirty="0" smtClean="0">
                <a:solidFill>
                  <a:schemeClr val="accent6"/>
                </a:solidFill>
                <a:latin typeface="Code New Roman" panose="020B0609020204030204" pitchFamily="49" charset="0"/>
                <a:cs typeface="Code New Roman" panose="020B0609020204030204" pitchFamily="49" charset="0"/>
              </a:rPr>
              <a:t> </a:t>
            </a:r>
            <a:r>
              <a:rPr lang="nl-BE" sz="2000" dirty="0" err="1" smtClean="0">
                <a:solidFill>
                  <a:schemeClr val="accent6"/>
                </a:solidFill>
                <a:latin typeface="Code New Roman" panose="020B0609020204030204" pitchFamily="49" charset="0"/>
                <a:cs typeface="Code New Roman" panose="020B0609020204030204" pitchFamily="49" charset="0"/>
              </a:rPr>
              <a:t>kleuren.scss</a:t>
            </a:r>
            <a:endParaRPr lang="nl-BE" sz="2000" dirty="0">
              <a:solidFill>
                <a:schemeClr val="accent6"/>
              </a:solidFill>
              <a:latin typeface="Code New Roman" panose="020B0609020204030204" pitchFamily="49" charset="0"/>
              <a:cs typeface="Code New Roman" panose="020B0609020204030204" pitchFamily="49" charset="0"/>
            </a:endParaRPr>
          </a:p>
        </p:txBody>
      </p:sp>
      <p:sp>
        <p:nvSpPr>
          <p:cNvPr id="31" name="Tekstvak 30"/>
          <p:cNvSpPr txBox="1"/>
          <p:nvPr/>
        </p:nvSpPr>
        <p:spPr>
          <a:xfrm>
            <a:off x="6918020" y="4657819"/>
            <a:ext cx="2891594" cy="400110"/>
          </a:xfrm>
          <a:prstGeom prst="rect">
            <a:avLst/>
          </a:prstGeom>
          <a:noFill/>
        </p:spPr>
        <p:txBody>
          <a:bodyPr wrap="square" rtlCol="0">
            <a:spAutoFit/>
          </a:bodyPr>
          <a:lstStyle/>
          <a:p>
            <a:r>
              <a:rPr lang="nl-BE" sz="2000" dirty="0" smtClean="0">
                <a:solidFill>
                  <a:schemeClr val="accent6"/>
                </a:solidFill>
                <a:latin typeface="Code New Roman" panose="020B0609020204030204" pitchFamily="49" charset="0"/>
                <a:cs typeface="Code New Roman" panose="020B0609020204030204" pitchFamily="49" charset="0"/>
              </a:rPr>
              <a:t> </a:t>
            </a:r>
            <a:r>
              <a:rPr lang="nl-BE" sz="2000" dirty="0" err="1" smtClean="0">
                <a:solidFill>
                  <a:schemeClr val="accent6"/>
                </a:solidFill>
                <a:latin typeface="Code New Roman" panose="020B0609020204030204" pitchFamily="49" charset="0"/>
                <a:cs typeface="Code New Roman" panose="020B0609020204030204" pitchFamily="49" charset="0"/>
              </a:rPr>
              <a:t>lijnen.scss</a:t>
            </a:r>
            <a:endParaRPr lang="nl-BE" sz="2000" dirty="0">
              <a:solidFill>
                <a:schemeClr val="accent6"/>
              </a:solidFill>
              <a:latin typeface="Code New Roman" panose="020B0609020204030204" pitchFamily="49" charset="0"/>
              <a:cs typeface="Code New Roman" panose="020B0609020204030204" pitchFamily="49" charset="0"/>
            </a:endParaRPr>
          </a:p>
        </p:txBody>
      </p:sp>
      <p:sp>
        <p:nvSpPr>
          <p:cNvPr id="32" name="Tekstvak 31"/>
          <p:cNvSpPr txBox="1"/>
          <p:nvPr/>
        </p:nvSpPr>
        <p:spPr>
          <a:xfrm>
            <a:off x="9369006" y="4633813"/>
            <a:ext cx="2822994" cy="400110"/>
          </a:xfrm>
          <a:prstGeom prst="rect">
            <a:avLst/>
          </a:prstGeom>
          <a:noFill/>
        </p:spPr>
        <p:txBody>
          <a:bodyPr wrap="square" rtlCol="0">
            <a:spAutoFit/>
          </a:bodyPr>
          <a:lstStyle/>
          <a:p>
            <a:r>
              <a:rPr lang="nl-BE" sz="2000" dirty="0" smtClean="0">
                <a:solidFill>
                  <a:schemeClr val="accent6"/>
                </a:solidFill>
                <a:latin typeface="Code New Roman" panose="020B0609020204030204" pitchFamily="49" charset="0"/>
                <a:cs typeface="Code New Roman" panose="020B0609020204030204" pitchFamily="49" charset="0"/>
              </a:rPr>
              <a:t> </a:t>
            </a:r>
            <a:r>
              <a:rPr lang="nl-BE" sz="2000" dirty="0" err="1" smtClean="0">
                <a:solidFill>
                  <a:schemeClr val="accent6"/>
                </a:solidFill>
                <a:latin typeface="Code New Roman" panose="020B0609020204030204" pitchFamily="49" charset="0"/>
                <a:cs typeface="Code New Roman" panose="020B0609020204030204" pitchFamily="49" charset="0"/>
              </a:rPr>
              <a:t>achtergrond.scss</a:t>
            </a:r>
            <a:endParaRPr lang="nl-BE" sz="2000" dirty="0">
              <a:solidFill>
                <a:schemeClr val="accent6"/>
              </a:solidFill>
              <a:latin typeface="Code New Roman" panose="020B0609020204030204" pitchFamily="49" charset="0"/>
              <a:cs typeface="Code New Roman" panose="020B0609020204030204" pitchFamily="49" charset="0"/>
            </a:endParaRPr>
          </a:p>
        </p:txBody>
      </p:sp>
      <p:pic>
        <p:nvPicPr>
          <p:cNvPr id="33" name="Afbeelding 32"/>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1" y="1440542"/>
            <a:ext cx="920080" cy="900000"/>
          </a:xfrm>
          <a:prstGeom prst="rect">
            <a:avLst/>
          </a:prstGeom>
        </p:spPr>
      </p:pic>
      <p:cxnSp>
        <p:nvCxnSpPr>
          <p:cNvPr id="34" name="Rechte verbindingslijn met pijl 33"/>
          <p:cNvCxnSpPr/>
          <p:nvPr/>
        </p:nvCxnSpPr>
        <p:spPr>
          <a:xfrm flipV="1">
            <a:off x="2988585" y="2823411"/>
            <a:ext cx="412607" cy="481658"/>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35" name="Rechte verbindingslijn met pijl 34"/>
          <p:cNvCxnSpPr/>
          <p:nvPr/>
        </p:nvCxnSpPr>
        <p:spPr>
          <a:xfrm flipV="1">
            <a:off x="5420258" y="2777898"/>
            <a:ext cx="114268" cy="487666"/>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36" name="Rechte verbindingslijn met pijl 35"/>
          <p:cNvCxnSpPr/>
          <p:nvPr/>
        </p:nvCxnSpPr>
        <p:spPr>
          <a:xfrm flipH="1" flipV="1">
            <a:off x="7700211" y="2764365"/>
            <a:ext cx="165056" cy="450792"/>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37" name="Rechte verbindingslijn met pijl 36"/>
          <p:cNvCxnSpPr/>
          <p:nvPr/>
        </p:nvCxnSpPr>
        <p:spPr>
          <a:xfrm flipH="1" flipV="1">
            <a:off x="9888165" y="2835589"/>
            <a:ext cx="377124" cy="451021"/>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pic>
        <p:nvPicPr>
          <p:cNvPr id="38" name="Tijdelijke aanduiding voor inhoud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25594176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85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graphicFrame>
        <p:nvGraphicFramePr>
          <p:cNvPr id="8" name="Tabel 7"/>
          <p:cNvGraphicFramePr>
            <a:graphicFrameLocks noGrp="1"/>
          </p:cNvGraphicFramePr>
          <p:nvPr>
            <p:extLst>
              <p:ext uri="{D42A27DB-BD31-4B8C-83A1-F6EECF244321}">
                <p14:modId xmlns:p14="http://schemas.microsoft.com/office/powerpoint/2010/main" val="66622027"/>
              </p:ext>
            </p:extLst>
          </p:nvPr>
        </p:nvGraphicFramePr>
        <p:xfrm>
          <a:off x="1463041" y="1730942"/>
          <a:ext cx="10578705" cy="1219200"/>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764353500"/>
                    </a:ext>
                  </a:extLst>
                </a:gridCol>
                <a:gridCol w="9733973">
                  <a:extLst>
                    <a:ext uri="{9D8B030D-6E8A-4147-A177-3AD203B41FA5}">
                      <a16:colId xmlns:a16="http://schemas.microsoft.com/office/drawing/2014/main" val="3823800538"/>
                    </a:ext>
                  </a:extLst>
                </a:gridCol>
              </a:tblGrid>
              <a:tr h="1188721">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@import “</a:t>
                      </a:r>
                      <a:r>
                        <a:rPr lang="en-US" sz="2000" b="0" dirty="0" err="1" smtClean="0">
                          <a:solidFill>
                            <a:schemeClr val="accent6"/>
                          </a:solidFill>
                          <a:effectLst/>
                          <a:latin typeface="Code New Roman" panose="020B0609020204030204" pitchFamily="49" charset="0"/>
                          <a:cs typeface="Code New Roman" panose="020B0609020204030204" pitchFamily="49" charset="0"/>
                        </a:rPr>
                        <a:t>tekengrootte</a:t>
                      </a: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@import “</a:t>
                      </a:r>
                      <a:r>
                        <a:rPr lang="en-US" sz="2000" b="0" dirty="0" err="1" smtClean="0">
                          <a:solidFill>
                            <a:schemeClr val="accent6"/>
                          </a:solidFill>
                          <a:effectLst/>
                          <a:latin typeface="Code New Roman" panose="020B0609020204030204" pitchFamily="49" charset="0"/>
                          <a:cs typeface="Code New Roman" panose="020B0609020204030204" pitchFamily="49" charset="0"/>
                        </a:rPr>
                        <a:t>kleuren</a:t>
                      </a: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@import “</a:t>
                      </a:r>
                      <a:r>
                        <a:rPr lang="en-US" sz="2000" b="0" dirty="0" err="1" smtClean="0">
                          <a:solidFill>
                            <a:schemeClr val="accent6"/>
                          </a:solidFill>
                          <a:effectLst/>
                          <a:latin typeface="Code New Roman" panose="020B0609020204030204" pitchFamily="49" charset="0"/>
                          <a:cs typeface="Code New Roman" panose="020B0609020204030204" pitchFamily="49" charset="0"/>
                        </a:rPr>
                        <a:t>lijnen</a:t>
                      </a: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@import “</a:t>
                      </a:r>
                      <a:r>
                        <a:rPr lang="en-US" sz="2000" b="0" dirty="0" err="1" smtClean="0">
                          <a:solidFill>
                            <a:schemeClr val="accent6"/>
                          </a:solidFill>
                          <a:effectLst/>
                          <a:latin typeface="Code New Roman" panose="020B0609020204030204" pitchFamily="49" charset="0"/>
                          <a:cs typeface="Code New Roman" panose="020B0609020204030204" pitchFamily="49" charset="0"/>
                        </a:rPr>
                        <a:t>achtergrond</a:t>
                      </a:r>
                      <a:r>
                        <a:rPr lang="en-US" sz="2000" b="0" dirty="0" smtClean="0">
                          <a:solidFill>
                            <a:schemeClr val="accent6"/>
                          </a:solidFill>
                          <a:effectLst/>
                          <a:latin typeface="Code New Roman" panose="020B0609020204030204" pitchFamily="49" charset="0"/>
                          <a:cs typeface="Code New Roman" panose="020B0609020204030204" pitchFamily="49" charset="0"/>
                        </a:rPr>
                        <a: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25633719"/>
                  </a:ext>
                </a:extLst>
              </a:tr>
            </a:tbl>
          </a:graphicData>
        </a:graphic>
      </p:graphicFrame>
      <p:sp>
        <p:nvSpPr>
          <p:cNvPr id="20" name="Rechthoek 19"/>
          <p:cNvSpPr/>
          <p:nvPr/>
        </p:nvSpPr>
        <p:spPr>
          <a:xfrm>
            <a:off x="7892716" y="1515034"/>
            <a:ext cx="3990899"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opmaak.scss</a:t>
            </a:r>
            <a:endParaRPr lang="nl-BE" sz="2800" dirty="0">
              <a:latin typeface="Code New Roman" panose="020B0609020204030204" pitchFamily="49" charset="0"/>
              <a:cs typeface="Code New Roman" panose="020B0609020204030204" pitchFamily="49" charset="0"/>
            </a:endParaRPr>
          </a:p>
        </p:txBody>
      </p:sp>
      <p:sp>
        <p:nvSpPr>
          <p:cNvPr id="23" name="Tekstvak 22"/>
          <p:cNvSpPr txBox="1"/>
          <p:nvPr/>
        </p:nvSpPr>
        <p:spPr>
          <a:xfrm>
            <a:off x="1463038" y="5903268"/>
            <a:ext cx="10578708" cy="707886"/>
          </a:xfrm>
          <a:prstGeom prst="rect">
            <a:avLst/>
          </a:prstGeom>
          <a:noFill/>
        </p:spPr>
        <p:txBody>
          <a:bodyPr wrap="square" rtlCol="0">
            <a:spAutoFit/>
          </a:bodyPr>
          <a:lstStyle/>
          <a:p>
            <a:pPr>
              <a:spcBef>
                <a:spcPts val="1200"/>
              </a:spcBef>
              <a:buClr>
                <a:schemeClr val="accent6"/>
              </a:buClr>
            </a:pPr>
            <a:r>
              <a:rPr lang="nl-BE" sz="4000" dirty="0" err="1" smtClean="0"/>
              <a:t>scss</a:t>
            </a:r>
            <a:r>
              <a:rPr lang="nl-BE" sz="4000" dirty="0" smtClean="0"/>
              <a:t>-bestanden uitsluiten van de </a:t>
            </a:r>
            <a:r>
              <a:rPr lang="nl-BE" sz="4000" dirty="0" err="1" smtClean="0"/>
              <a:t>transpiler</a:t>
            </a:r>
            <a:endParaRPr lang="nl-BE" sz="4000" dirty="0"/>
          </a:p>
        </p:txBody>
      </p:sp>
      <p:pic>
        <p:nvPicPr>
          <p:cNvPr id="3" name="Afbeelding 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274099" y="3305068"/>
            <a:ext cx="1333521" cy="1358369"/>
          </a:xfrm>
          <a:prstGeom prst="rect">
            <a:avLst/>
          </a:prstGeom>
        </p:spPr>
      </p:pic>
      <p:pic>
        <p:nvPicPr>
          <p:cNvPr id="24" name="Afbeelding 2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67671" y="3356791"/>
            <a:ext cx="1333521" cy="1358369"/>
          </a:xfrm>
          <a:prstGeom prst="rect">
            <a:avLst/>
          </a:prstGeom>
        </p:spPr>
      </p:pic>
      <p:pic>
        <p:nvPicPr>
          <p:cNvPr id="27" name="Afbeelding 2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670885" y="3330604"/>
            <a:ext cx="1333521" cy="1358369"/>
          </a:xfrm>
          <a:prstGeom prst="rect">
            <a:avLst/>
          </a:prstGeom>
        </p:spPr>
      </p:pic>
      <p:pic>
        <p:nvPicPr>
          <p:cNvPr id="28" name="Afbeelding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041362" y="3334113"/>
            <a:ext cx="1333521" cy="1358369"/>
          </a:xfrm>
          <a:prstGeom prst="rect">
            <a:avLst/>
          </a:prstGeom>
        </p:spPr>
      </p:pic>
      <p:sp>
        <p:nvSpPr>
          <p:cNvPr id="29" name="Tekstvak 28"/>
          <p:cNvSpPr txBox="1"/>
          <p:nvPr/>
        </p:nvSpPr>
        <p:spPr>
          <a:xfrm>
            <a:off x="1423850" y="4695661"/>
            <a:ext cx="2800837" cy="400110"/>
          </a:xfrm>
          <a:prstGeom prst="rect">
            <a:avLst/>
          </a:prstGeom>
          <a:noFill/>
        </p:spPr>
        <p:txBody>
          <a:bodyPr wrap="square" rtlCol="0">
            <a:spAutoFit/>
          </a:bodyPr>
          <a:lstStyle/>
          <a:p>
            <a:r>
              <a:rPr lang="nl-BE" sz="2000" dirty="0" smtClean="0">
                <a:solidFill>
                  <a:schemeClr val="accent6"/>
                </a:solidFill>
                <a:latin typeface="Code New Roman" panose="020B0609020204030204" pitchFamily="49" charset="0"/>
                <a:cs typeface="Code New Roman" panose="020B0609020204030204" pitchFamily="49" charset="0"/>
              </a:rPr>
              <a:t>_</a:t>
            </a:r>
            <a:r>
              <a:rPr lang="nl-BE" sz="2000" dirty="0" err="1" smtClean="0">
                <a:solidFill>
                  <a:schemeClr val="accent6"/>
                </a:solidFill>
                <a:latin typeface="Code New Roman" panose="020B0609020204030204" pitchFamily="49" charset="0"/>
                <a:cs typeface="Code New Roman" panose="020B0609020204030204" pitchFamily="49" charset="0"/>
              </a:rPr>
              <a:t>tekengrootte.scss</a:t>
            </a:r>
            <a:endParaRPr lang="nl-BE" sz="2000" dirty="0">
              <a:solidFill>
                <a:schemeClr val="accent6"/>
              </a:solidFill>
              <a:latin typeface="Code New Roman" panose="020B0609020204030204" pitchFamily="49" charset="0"/>
              <a:cs typeface="Code New Roman" panose="020B0609020204030204" pitchFamily="49" charset="0"/>
            </a:endParaRPr>
          </a:p>
        </p:txBody>
      </p:sp>
      <p:sp>
        <p:nvSpPr>
          <p:cNvPr id="30" name="Tekstvak 29"/>
          <p:cNvSpPr txBox="1"/>
          <p:nvPr/>
        </p:nvSpPr>
        <p:spPr>
          <a:xfrm>
            <a:off x="4342252" y="4688973"/>
            <a:ext cx="2834447" cy="400110"/>
          </a:xfrm>
          <a:prstGeom prst="rect">
            <a:avLst/>
          </a:prstGeom>
          <a:noFill/>
        </p:spPr>
        <p:txBody>
          <a:bodyPr wrap="square" rtlCol="0">
            <a:spAutoFit/>
          </a:bodyPr>
          <a:lstStyle/>
          <a:p>
            <a:r>
              <a:rPr lang="nl-BE" sz="2000" dirty="0" smtClean="0">
                <a:solidFill>
                  <a:schemeClr val="accent6"/>
                </a:solidFill>
                <a:latin typeface="Code New Roman" panose="020B0609020204030204" pitchFamily="49" charset="0"/>
                <a:cs typeface="Code New Roman" panose="020B0609020204030204" pitchFamily="49" charset="0"/>
              </a:rPr>
              <a:t>_</a:t>
            </a:r>
            <a:r>
              <a:rPr lang="nl-BE" sz="2000" dirty="0" err="1" smtClean="0">
                <a:solidFill>
                  <a:schemeClr val="accent6"/>
                </a:solidFill>
                <a:latin typeface="Code New Roman" panose="020B0609020204030204" pitchFamily="49" charset="0"/>
                <a:cs typeface="Code New Roman" panose="020B0609020204030204" pitchFamily="49" charset="0"/>
              </a:rPr>
              <a:t>kleuren.scss</a:t>
            </a:r>
            <a:endParaRPr lang="nl-BE" sz="2000" dirty="0">
              <a:solidFill>
                <a:schemeClr val="accent6"/>
              </a:solidFill>
              <a:latin typeface="Code New Roman" panose="020B0609020204030204" pitchFamily="49" charset="0"/>
              <a:cs typeface="Code New Roman" panose="020B0609020204030204" pitchFamily="49" charset="0"/>
            </a:endParaRPr>
          </a:p>
        </p:txBody>
      </p:sp>
      <p:sp>
        <p:nvSpPr>
          <p:cNvPr id="31" name="Tekstvak 30"/>
          <p:cNvSpPr txBox="1"/>
          <p:nvPr/>
        </p:nvSpPr>
        <p:spPr>
          <a:xfrm>
            <a:off x="6918020" y="4657819"/>
            <a:ext cx="2891594" cy="400110"/>
          </a:xfrm>
          <a:prstGeom prst="rect">
            <a:avLst/>
          </a:prstGeom>
          <a:noFill/>
        </p:spPr>
        <p:txBody>
          <a:bodyPr wrap="square" rtlCol="0">
            <a:spAutoFit/>
          </a:bodyPr>
          <a:lstStyle/>
          <a:p>
            <a:r>
              <a:rPr lang="nl-BE" sz="2000" dirty="0" smtClean="0">
                <a:solidFill>
                  <a:schemeClr val="accent6"/>
                </a:solidFill>
                <a:latin typeface="Code New Roman" panose="020B0609020204030204" pitchFamily="49" charset="0"/>
                <a:cs typeface="Code New Roman" panose="020B0609020204030204" pitchFamily="49" charset="0"/>
              </a:rPr>
              <a:t>_</a:t>
            </a:r>
            <a:r>
              <a:rPr lang="nl-BE" sz="2000" dirty="0" err="1" smtClean="0">
                <a:solidFill>
                  <a:schemeClr val="accent6"/>
                </a:solidFill>
                <a:latin typeface="Code New Roman" panose="020B0609020204030204" pitchFamily="49" charset="0"/>
                <a:cs typeface="Code New Roman" panose="020B0609020204030204" pitchFamily="49" charset="0"/>
              </a:rPr>
              <a:t>lijnen.scss</a:t>
            </a:r>
            <a:endParaRPr lang="nl-BE" sz="2000" dirty="0">
              <a:solidFill>
                <a:schemeClr val="accent6"/>
              </a:solidFill>
              <a:latin typeface="Code New Roman" panose="020B0609020204030204" pitchFamily="49" charset="0"/>
              <a:cs typeface="Code New Roman" panose="020B0609020204030204" pitchFamily="49" charset="0"/>
            </a:endParaRPr>
          </a:p>
        </p:txBody>
      </p:sp>
      <p:sp>
        <p:nvSpPr>
          <p:cNvPr id="32" name="Tekstvak 31"/>
          <p:cNvSpPr txBox="1"/>
          <p:nvPr/>
        </p:nvSpPr>
        <p:spPr>
          <a:xfrm>
            <a:off x="9369006" y="4633813"/>
            <a:ext cx="2822994" cy="400110"/>
          </a:xfrm>
          <a:prstGeom prst="rect">
            <a:avLst/>
          </a:prstGeom>
          <a:noFill/>
        </p:spPr>
        <p:txBody>
          <a:bodyPr wrap="square" rtlCol="0">
            <a:spAutoFit/>
          </a:bodyPr>
          <a:lstStyle/>
          <a:p>
            <a:r>
              <a:rPr lang="nl-BE" sz="2000" dirty="0" smtClean="0">
                <a:solidFill>
                  <a:schemeClr val="accent6"/>
                </a:solidFill>
                <a:latin typeface="Code New Roman" panose="020B0609020204030204" pitchFamily="49" charset="0"/>
                <a:cs typeface="Code New Roman" panose="020B0609020204030204" pitchFamily="49" charset="0"/>
              </a:rPr>
              <a:t>_</a:t>
            </a:r>
            <a:r>
              <a:rPr lang="nl-BE" sz="2000" dirty="0" err="1" smtClean="0">
                <a:solidFill>
                  <a:schemeClr val="accent6"/>
                </a:solidFill>
                <a:latin typeface="Code New Roman" panose="020B0609020204030204" pitchFamily="49" charset="0"/>
                <a:cs typeface="Code New Roman" panose="020B0609020204030204" pitchFamily="49" charset="0"/>
              </a:rPr>
              <a:t>achtergrond.scss</a:t>
            </a:r>
            <a:endParaRPr lang="nl-BE" sz="2000" dirty="0">
              <a:solidFill>
                <a:schemeClr val="accent6"/>
              </a:solidFill>
              <a:latin typeface="Code New Roman" panose="020B0609020204030204" pitchFamily="49" charset="0"/>
              <a:cs typeface="Code New Roman" panose="020B0609020204030204" pitchFamily="49" charset="0"/>
            </a:endParaRPr>
          </a:p>
        </p:txBody>
      </p:sp>
      <p:pic>
        <p:nvPicPr>
          <p:cNvPr id="33" name="Afbeelding 32"/>
          <p:cNvPicPr/>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1" y="1440542"/>
            <a:ext cx="920080" cy="900000"/>
          </a:xfrm>
          <a:prstGeom prst="rect">
            <a:avLst/>
          </a:prstGeom>
        </p:spPr>
      </p:pic>
      <p:sp>
        <p:nvSpPr>
          <p:cNvPr id="10" name="Ovaal 9"/>
          <p:cNvSpPr/>
          <p:nvPr/>
        </p:nvSpPr>
        <p:spPr>
          <a:xfrm>
            <a:off x="1297299" y="4657819"/>
            <a:ext cx="643821" cy="645700"/>
          </a:xfrm>
          <a:prstGeom prst="ellipse">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nl-BE"/>
          </a:p>
        </p:txBody>
      </p:sp>
      <p:sp>
        <p:nvSpPr>
          <p:cNvPr id="25" name="Ovaal 24"/>
          <p:cNvSpPr/>
          <p:nvPr/>
        </p:nvSpPr>
        <p:spPr>
          <a:xfrm>
            <a:off x="4150228" y="4633813"/>
            <a:ext cx="643821" cy="645700"/>
          </a:xfrm>
          <a:prstGeom prst="ellipse">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nl-BE"/>
          </a:p>
        </p:txBody>
      </p:sp>
      <p:sp>
        <p:nvSpPr>
          <p:cNvPr id="26" name="Ovaal 25"/>
          <p:cNvSpPr/>
          <p:nvPr/>
        </p:nvSpPr>
        <p:spPr>
          <a:xfrm>
            <a:off x="6729854" y="4614380"/>
            <a:ext cx="643821" cy="645700"/>
          </a:xfrm>
          <a:prstGeom prst="ellipse">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nl-BE"/>
          </a:p>
        </p:txBody>
      </p:sp>
      <p:sp>
        <p:nvSpPr>
          <p:cNvPr id="34" name="Ovaal 33"/>
          <p:cNvSpPr/>
          <p:nvPr/>
        </p:nvSpPr>
        <p:spPr>
          <a:xfrm>
            <a:off x="9165793" y="4610137"/>
            <a:ext cx="643821" cy="645700"/>
          </a:xfrm>
          <a:prstGeom prst="ellipse">
            <a:avLst/>
          </a:prstGeom>
          <a:noFill/>
          <a:ln w="57150"/>
        </p:spPr>
        <p:style>
          <a:lnRef idx="2">
            <a:schemeClr val="dk1"/>
          </a:lnRef>
          <a:fillRef idx="1">
            <a:schemeClr val="lt1"/>
          </a:fillRef>
          <a:effectRef idx="0">
            <a:schemeClr val="dk1"/>
          </a:effectRef>
          <a:fontRef idx="minor">
            <a:schemeClr val="dk1"/>
          </a:fontRef>
        </p:style>
        <p:txBody>
          <a:bodyPr rtlCol="0" anchor="ctr"/>
          <a:lstStyle/>
          <a:p>
            <a:pPr algn="ctr"/>
            <a:endParaRPr lang="nl-BE"/>
          </a:p>
        </p:txBody>
      </p:sp>
      <p:cxnSp>
        <p:nvCxnSpPr>
          <p:cNvPr id="35" name="Rechte verbindingslijn met pijl 34"/>
          <p:cNvCxnSpPr/>
          <p:nvPr/>
        </p:nvCxnSpPr>
        <p:spPr>
          <a:xfrm flipV="1">
            <a:off x="2988585" y="2823411"/>
            <a:ext cx="412607" cy="481658"/>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36" name="Rechte verbindingslijn met pijl 35"/>
          <p:cNvCxnSpPr/>
          <p:nvPr/>
        </p:nvCxnSpPr>
        <p:spPr>
          <a:xfrm flipV="1">
            <a:off x="5420258" y="2777898"/>
            <a:ext cx="114268" cy="487666"/>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37" name="Rechte verbindingslijn met pijl 36"/>
          <p:cNvCxnSpPr/>
          <p:nvPr/>
        </p:nvCxnSpPr>
        <p:spPr>
          <a:xfrm flipH="1" flipV="1">
            <a:off x="7700211" y="2764365"/>
            <a:ext cx="165056" cy="450792"/>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cxnSp>
        <p:nvCxnSpPr>
          <p:cNvPr id="38" name="Rechte verbindingslijn met pijl 37"/>
          <p:cNvCxnSpPr/>
          <p:nvPr/>
        </p:nvCxnSpPr>
        <p:spPr>
          <a:xfrm flipH="1" flipV="1">
            <a:off x="9888165" y="2835589"/>
            <a:ext cx="377124" cy="451021"/>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pic>
        <p:nvPicPr>
          <p:cNvPr id="39" name="Tijdelijke aanduiding voor inhoud 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23413530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100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750"/>
                                        <p:tgtEl>
                                          <p:spTgt spid="10"/>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25"/>
                                        </p:tgtEl>
                                        <p:attrNameLst>
                                          <p:attrName>style.visibility</p:attrName>
                                        </p:attrNameLst>
                                      </p:cBhvr>
                                      <p:to>
                                        <p:strVal val="visible"/>
                                      </p:to>
                                    </p:set>
                                    <p:animEffect transition="in" filter="fade">
                                      <p:cBhvr>
                                        <p:cTn id="10" dur="750"/>
                                        <p:tgtEl>
                                          <p:spTgt spid="25"/>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26"/>
                                        </p:tgtEl>
                                        <p:attrNameLst>
                                          <p:attrName>style.visibility</p:attrName>
                                        </p:attrNameLst>
                                      </p:cBhvr>
                                      <p:to>
                                        <p:strVal val="visible"/>
                                      </p:to>
                                    </p:set>
                                    <p:animEffect transition="in" filter="fade">
                                      <p:cBhvr>
                                        <p:cTn id="13" dur="750"/>
                                        <p:tgtEl>
                                          <p:spTgt spid="26"/>
                                        </p:tgtEl>
                                      </p:cBhvr>
                                    </p:animEffect>
                                  </p:childTnLst>
                                </p:cTn>
                              </p:par>
                              <p:par>
                                <p:cTn id="14" presetID="10" presetClass="entr" presetSubtype="0" fill="hold" grpId="0" nodeType="withEffect">
                                  <p:stCondLst>
                                    <p:cond delay="1000"/>
                                  </p:stCondLst>
                                  <p:childTnLst>
                                    <p:set>
                                      <p:cBhvr>
                                        <p:cTn id="15" dur="1" fill="hold">
                                          <p:stCondLst>
                                            <p:cond delay="0"/>
                                          </p:stCondLst>
                                        </p:cTn>
                                        <p:tgtEl>
                                          <p:spTgt spid="34"/>
                                        </p:tgtEl>
                                        <p:attrNameLst>
                                          <p:attrName>style.visibility</p:attrName>
                                        </p:attrNameLst>
                                      </p:cBhvr>
                                      <p:to>
                                        <p:strVal val="visible"/>
                                      </p:to>
                                    </p:set>
                                    <p:animEffect transition="in" filter="fade">
                                      <p:cBhvr>
                                        <p:cTn id="16" dur="7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25" grpId="0" animBg="1"/>
      <p:bldP spid="26" grpId="0" animBg="1"/>
      <p:bldP spid="34" grpId="0" animBg="1"/>
    </p:bld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86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Rechthoek 2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stap15 </a:t>
            </a:r>
            <a:endParaRPr lang="nl-BE" dirty="0">
              <a:solidFill>
                <a:schemeClr val="accent2">
                  <a:lumMod val="75000"/>
                </a:schemeClr>
              </a:solidFill>
            </a:endParaRPr>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graphicFrame>
        <p:nvGraphicFramePr>
          <p:cNvPr id="21" name="Tabel 20"/>
          <p:cNvGraphicFramePr>
            <a:graphicFrameLocks noGrp="1"/>
          </p:cNvGraphicFramePr>
          <p:nvPr>
            <p:extLst>
              <p:ext uri="{D42A27DB-BD31-4B8C-83A1-F6EECF244321}">
                <p14:modId xmlns:p14="http://schemas.microsoft.com/office/powerpoint/2010/main" val="454270589"/>
              </p:ext>
            </p:extLst>
          </p:nvPr>
        </p:nvGraphicFramePr>
        <p:xfrm>
          <a:off x="1463041" y="1528292"/>
          <a:ext cx="10578705" cy="4876800"/>
        </p:xfrm>
        <a:graphic>
          <a:graphicData uri="http://schemas.openxmlformats.org/drawingml/2006/table">
            <a:tbl>
              <a:tblPr firstRow="1" firstCol="1" bandRow="1">
                <a:tableStyleId>{5C22544A-7EE6-4342-B048-85BDC9FD1C3A}</a:tableStyleId>
              </a:tblPr>
              <a:tblGrid>
                <a:gridCol w="844732">
                  <a:extLst>
                    <a:ext uri="{9D8B030D-6E8A-4147-A177-3AD203B41FA5}">
                      <a16:colId xmlns:a16="http://schemas.microsoft.com/office/drawing/2014/main" val="2855085912"/>
                    </a:ext>
                  </a:extLst>
                </a:gridCol>
                <a:gridCol w="9733973">
                  <a:extLst>
                    <a:ext uri="{9D8B030D-6E8A-4147-A177-3AD203B41FA5}">
                      <a16:colId xmlns:a16="http://schemas.microsoft.com/office/drawing/2014/main" val="2105840097"/>
                    </a:ext>
                  </a:extLst>
                </a:gridCol>
              </a:tblGrid>
              <a:tr h="343308">
                <a:tc>
                  <a:txBody>
                    <a:bodyPr/>
                    <a:lstStyle/>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4</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5</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6</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7</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8</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9</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10</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11</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12</a:t>
                      </a: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13</a:t>
                      </a: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endPar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p>
                      <a:pPr algn="r">
                        <a:lnSpc>
                          <a:spcPct val="100000"/>
                        </a:lnSpc>
                        <a:spcAft>
                          <a:spcPts val="0"/>
                        </a:spcAft>
                      </a:pPr>
                      <a:r>
                        <a:rPr lang="nl-BE" sz="2000" b="0" dirty="0" smtClean="0">
                          <a:effectLst/>
                          <a:latin typeface="Trebuchet MS" panose="020B0603020202020204" pitchFamily="34" charset="0"/>
                          <a:ea typeface="Times New Roman" panose="02020603050405020304" pitchFamily="18" charset="0"/>
                          <a:cs typeface="Times New Roman" panose="02020603050405020304" pitchFamily="18" charset="0"/>
                        </a:rPr>
                        <a:t>39</a:t>
                      </a: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000" b="1" dirty="0" smtClean="0">
                          <a:solidFill>
                            <a:schemeClr val="accent6"/>
                          </a:solidFill>
                          <a:effectLst/>
                          <a:latin typeface="Code New Roman" panose="020B0609020204030204" pitchFamily="49" charset="0"/>
                          <a:cs typeface="Code New Roman" panose="020B0609020204030204" pitchFamily="49" charset="0"/>
                        </a:rPr>
                        <a:t>@</a:t>
                      </a:r>
                      <a:r>
                        <a:rPr lang="en-US" sz="2000" b="1" dirty="0" err="1" smtClean="0">
                          <a:solidFill>
                            <a:schemeClr val="accent6"/>
                          </a:solidFill>
                          <a:effectLst/>
                          <a:latin typeface="Code New Roman" panose="020B0609020204030204" pitchFamily="49" charset="0"/>
                          <a:cs typeface="Code New Roman" panose="020B0609020204030204" pitchFamily="49" charset="0"/>
                        </a:rPr>
                        <a:t>mixin</a:t>
                      </a:r>
                      <a:r>
                        <a:rPr lang="en-US" sz="2000" b="1" dirty="0" smtClean="0">
                          <a:solidFill>
                            <a:schemeClr val="accent6"/>
                          </a:solidFill>
                          <a:effectLst/>
                          <a:latin typeface="Code New Roman" panose="020B0609020204030204" pitchFamily="49" charset="0"/>
                          <a:cs typeface="Code New Roman" panose="020B0609020204030204" pitchFamily="49" charset="0"/>
                        </a:rPr>
                        <a:t> </a:t>
                      </a:r>
                      <a:r>
                        <a:rPr lang="en-US" sz="2000" b="1" dirty="0" err="1" smtClean="0">
                          <a:solidFill>
                            <a:schemeClr val="accent6"/>
                          </a:solidFill>
                          <a:effectLst/>
                          <a:latin typeface="Code New Roman" panose="020B0609020204030204" pitchFamily="49" charset="0"/>
                          <a:cs typeface="Code New Roman" panose="020B0609020204030204" pitchFamily="49" charset="0"/>
                        </a:rPr>
                        <a:t>centreren</a:t>
                      </a:r>
                      <a:r>
                        <a:rPr lang="en-US" sz="2000" b="1"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text-align:</a:t>
                      </a: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center;</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en-US" sz="2000" b="1" dirty="0" smtClean="0">
                          <a:solidFill>
                            <a:schemeClr val="accent6"/>
                          </a:solidFill>
                          <a:effectLst/>
                          <a:latin typeface="Code New Roman" panose="020B0609020204030204" pitchFamily="49" charset="0"/>
                          <a:cs typeface="Code New Roman" panose="020B0609020204030204" pitchFamily="49" charset="0"/>
                        </a:rPr>
                        <a:t>@</a:t>
                      </a:r>
                      <a:r>
                        <a:rPr lang="en-US" sz="2000" b="1" dirty="0" err="1" smtClean="0">
                          <a:solidFill>
                            <a:schemeClr val="accent6"/>
                          </a:solidFill>
                          <a:effectLst/>
                          <a:latin typeface="Code New Roman" panose="020B0609020204030204" pitchFamily="49" charset="0"/>
                          <a:cs typeface="Code New Roman" panose="020B0609020204030204" pitchFamily="49" charset="0"/>
                        </a:rPr>
                        <a:t>mixin</a:t>
                      </a:r>
                      <a:r>
                        <a:rPr lang="en-US" sz="2000" b="1" dirty="0" smtClean="0">
                          <a:solidFill>
                            <a:schemeClr val="accent6"/>
                          </a:solidFill>
                          <a:effectLst/>
                          <a:latin typeface="Code New Roman" panose="020B0609020204030204" pitchFamily="49" charset="0"/>
                          <a:cs typeface="Code New Roman" panose="020B0609020204030204" pitchFamily="49" charset="0"/>
                        </a:rPr>
                        <a:t> </a:t>
                      </a:r>
                      <a:r>
                        <a:rPr lang="en-US" sz="2000" b="1" dirty="0" err="1" smtClean="0">
                          <a:solidFill>
                            <a:schemeClr val="accent6"/>
                          </a:solidFill>
                          <a:effectLst/>
                          <a:latin typeface="Code New Roman" panose="020B0609020204030204" pitchFamily="49" charset="0"/>
                          <a:cs typeface="Code New Roman" panose="020B0609020204030204" pitchFamily="49" charset="0"/>
                        </a:rPr>
                        <a:t>rechts</a:t>
                      </a:r>
                      <a:r>
                        <a:rPr lang="en-US" sz="2000" b="1"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text-align:</a:t>
                      </a: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right;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endParaRPr lang="en-US" sz="2000" b="0" dirty="0" smtClean="0">
                        <a:solidFill>
                          <a:schemeClr val="accent6"/>
                        </a:solidFill>
                        <a:effectLst/>
                        <a:latin typeface="Code New Roman" panose="020B0609020204030204" pitchFamily="49" charset="0"/>
                        <a:cs typeface="Code New Roman" panose="020B0609020204030204" pitchFamily="49" charset="0"/>
                      </a:endParaRPr>
                    </a:p>
                    <a:p>
                      <a:pPr marL="0" indent="0" algn="l">
                        <a:lnSpc>
                          <a:spcPct val="100000"/>
                        </a:lnSpc>
                        <a:spcBef>
                          <a:spcPts val="0"/>
                        </a:spcBef>
                        <a:spcAft>
                          <a:spcPts val="0"/>
                        </a:spcAft>
                        <a:tabLst>
                          <a:tab pos="200660" algn="l"/>
                          <a:tab pos="400685" algn="l"/>
                          <a:tab pos="562610" algn="l"/>
                          <a:tab pos="762635" algn="l"/>
                        </a:tabLst>
                      </a:pPr>
                      <a:r>
                        <a:rPr lang="en-US" sz="2000" b="1" dirty="0" smtClean="0">
                          <a:solidFill>
                            <a:schemeClr val="accent6"/>
                          </a:solidFill>
                          <a:effectLst/>
                          <a:latin typeface="Code New Roman" panose="020B0609020204030204" pitchFamily="49" charset="0"/>
                          <a:cs typeface="Code New Roman" panose="020B0609020204030204" pitchFamily="49" charset="0"/>
                        </a:rPr>
                        <a:t>@</a:t>
                      </a:r>
                      <a:r>
                        <a:rPr lang="en-US" sz="2000" b="1" dirty="0" err="1" smtClean="0">
                          <a:solidFill>
                            <a:schemeClr val="accent6"/>
                          </a:solidFill>
                          <a:effectLst/>
                          <a:latin typeface="Code New Roman" panose="020B0609020204030204" pitchFamily="49" charset="0"/>
                          <a:cs typeface="Code New Roman" panose="020B0609020204030204" pitchFamily="49" charset="0"/>
                        </a:rPr>
                        <a:t>mixin</a:t>
                      </a:r>
                      <a:r>
                        <a:rPr lang="en-US" sz="2000" b="1" dirty="0" smtClean="0">
                          <a:solidFill>
                            <a:schemeClr val="accent6"/>
                          </a:solidFill>
                          <a:effectLst/>
                          <a:latin typeface="Code New Roman" panose="020B0609020204030204" pitchFamily="49" charset="0"/>
                          <a:cs typeface="Code New Roman" panose="020B0609020204030204" pitchFamily="49" charset="0"/>
                        </a:rPr>
                        <a:t> </a:t>
                      </a:r>
                      <a:r>
                        <a:rPr lang="en-US" sz="2000" b="1" dirty="0" err="1" smtClean="0">
                          <a:solidFill>
                            <a:schemeClr val="accent6"/>
                          </a:solidFill>
                          <a:effectLst/>
                          <a:latin typeface="Code New Roman" panose="020B0609020204030204" pitchFamily="49" charset="0"/>
                          <a:cs typeface="Code New Roman" panose="020B0609020204030204" pitchFamily="49" charset="0"/>
                        </a:rPr>
                        <a:t>uitvullen</a:t>
                      </a:r>
                      <a:r>
                        <a:rPr lang="en-US" sz="2000" b="1"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text-align: </a:t>
                      </a:r>
                      <a:r>
                        <a:rPr lang="en-US" sz="2000" b="0" dirty="0" smtClean="0">
                          <a:solidFill>
                            <a:schemeClr val="tx1"/>
                          </a:solidFill>
                          <a:effectLst/>
                          <a:latin typeface="Code New Roman" panose="020B0609020204030204" pitchFamily="49" charset="0"/>
                          <a:cs typeface="Code New Roman" panose="020B0609020204030204" pitchFamily="49" charset="0"/>
                        </a:rPr>
                        <a:t>justify;</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000" b="1" dirty="0" smtClean="0">
                          <a:solidFill>
                            <a:schemeClr val="accent6"/>
                          </a:solidFill>
                          <a:effectLst/>
                          <a:latin typeface="Code New Roman" panose="020B0609020204030204" pitchFamily="49" charset="0"/>
                          <a:cs typeface="Code New Roman" panose="020B0609020204030204" pitchFamily="49" charset="0"/>
                        </a:rPr>
                        <a:t>header</a:t>
                      </a:r>
                      <a:r>
                        <a:rPr lang="en-US" sz="2000" b="0" dirty="0" smtClean="0">
                          <a:solidFill>
                            <a:schemeClr val="accent6"/>
                          </a:solidFill>
                          <a:effectLst/>
                          <a:latin typeface="Code New Roman" panose="020B0609020204030204" pitchFamily="49" charset="0"/>
                          <a:cs typeface="Code New Roman" panose="020B0609020204030204" pitchFamily="49" charset="0"/>
                        </a:rPr>
                        <a:t> {</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strike="sngStrike" baseline="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text-align:</a:t>
                      </a:r>
                      <a:r>
                        <a:rPr lang="en-US" sz="2000" b="0" strike="sngStrike" baseline="0" dirty="0" smtClean="0">
                          <a:solidFill>
                            <a:schemeClr val="accent6"/>
                          </a:solidFill>
                          <a:effectLst/>
                          <a:latin typeface="Code New Roman" panose="020B0609020204030204" pitchFamily="49" charset="0"/>
                          <a:cs typeface="Code New Roman" panose="020B0609020204030204" pitchFamily="49" charset="0"/>
                        </a:rPr>
                        <a:t> </a:t>
                      </a:r>
                      <a:r>
                        <a:rPr lang="en-US" sz="2000" b="0" strike="sngStrike" baseline="0" dirty="0" smtClean="0">
                          <a:solidFill>
                            <a:schemeClr val="tx1"/>
                          </a:solidFill>
                          <a:effectLst/>
                          <a:latin typeface="Code New Roman" panose="020B0609020204030204" pitchFamily="49" charset="0"/>
                          <a:cs typeface="Code New Roman" panose="020B0609020204030204" pitchFamily="49" charset="0"/>
                        </a:rPr>
                        <a:t>right;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r>
                        <a:rPr lang="en-US" sz="2000" b="0" dirty="0" smtClean="0">
                          <a:solidFill>
                            <a:schemeClr val="tx1"/>
                          </a:solidFill>
                          <a:effectLst/>
                          <a:latin typeface="Code New Roman" panose="020B0609020204030204" pitchFamily="49" charset="0"/>
                          <a:cs typeface="Code New Roman" panose="020B0609020204030204" pitchFamily="49" charset="0"/>
                        </a:rPr>
                        <a:t>@include </a:t>
                      </a:r>
                      <a:r>
                        <a:rPr lang="en-US" sz="2000" b="0" dirty="0" err="1" smtClean="0">
                          <a:solidFill>
                            <a:schemeClr val="tx1"/>
                          </a:solidFill>
                          <a:effectLst/>
                          <a:latin typeface="Code New Roman" panose="020B0609020204030204" pitchFamily="49" charset="0"/>
                          <a:cs typeface="Code New Roman" panose="020B0609020204030204" pitchFamily="49" charset="0"/>
                        </a:rPr>
                        <a:t>rechts</a:t>
                      </a:r>
                      <a:r>
                        <a:rPr lang="en-US" sz="2000" b="0" dirty="0" smtClean="0">
                          <a:solidFill>
                            <a:schemeClr val="tx1"/>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000" b="0"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22" name="Rechthoek 21"/>
          <p:cNvSpPr/>
          <p:nvPr/>
        </p:nvSpPr>
        <p:spPr>
          <a:xfrm>
            <a:off x="7892717" y="1320386"/>
            <a:ext cx="3990899" cy="539213"/>
          </a:xfrm>
          <a:prstGeom prst="rect">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sz="2800" dirty="0" err="1" smtClean="0">
                <a:latin typeface="Code New Roman" panose="020B0609020204030204" pitchFamily="49" charset="0"/>
                <a:cs typeface="Code New Roman" panose="020B0609020204030204" pitchFamily="49" charset="0"/>
              </a:rPr>
              <a:t>opmaak.scss</a:t>
            </a:r>
            <a:endParaRPr lang="nl-BE" sz="2800" dirty="0">
              <a:latin typeface="Code New Roman" panose="020B0609020204030204" pitchFamily="49" charset="0"/>
              <a:cs typeface="Code New Roman" panose="020B0609020204030204" pitchFamily="49" charset="0"/>
            </a:endParaRPr>
          </a:p>
        </p:txBody>
      </p:sp>
      <p:pic>
        <p:nvPicPr>
          <p:cNvPr id="24"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38470958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86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5" name="Rechthoek 24"/>
          <p:cNvSpPr/>
          <p:nvPr/>
        </p:nvSpPr>
        <p:spPr>
          <a:xfrm>
            <a:off x="287382" y="2478950"/>
            <a:ext cx="920079" cy="676599"/>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vb06 </a:t>
            </a:r>
            <a:br>
              <a:rPr lang="nl-BE" dirty="0" smtClean="0">
                <a:solidFill>
                  <a:schemeClr val="accent2">
                    <a:lumMod val="75000"/>
                  </a:schemeClr>
                </a:solidFill>
              </a:rPr>
            </a:br>
            <a:r>
              <a:rPr lang="nl-BE" dirty="0" smtClean="0">
                <a:solidFill>
                  <a:schemeClr val="accent2">
                    <a:lumMod val="75000"/>
                  </a:schemeClr>
                </a:solidFill>
              </a:rPr>
              <a:t>stap15 </a:t>
            </a:r>
            <a:endParaRPr lang="nl-BE" dirty="0">
              <a:solidFill>
                <a:schemeClr val="accent2">
                  <a:lumMod val="75000"/>
                </a:schemeClr>
              </a:solidFill>
            </a:endParaRPr>
          </a:p>
        </p:txBody>
      </p:sp>
      <p:pic>
        <p:nvPicPr>
          <p:cNvPr id="26" name="Afbeelding 25"/>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2" y="1399250"/>
            <a:ext cx="944688" cy="869170"/>
          </a:xfrm>
          <a:prstGeom prst="rect">
            <a:avLst/>
          </a:prstGeom>
        </p:spPr>
      </p:pic>
      <p:sp>
        <p:nvSpPr>
          <p:cNvPr id="17" name="Tekstvak 16"/>
          <p:cNvSpPr txBox="1"/>
          <p:nvPr/>
        </p:nvSpPr>
        <p:spPr>
          <a:xfrm>
            <a:off x="1463038" y="1609252"/>
            <a:ext cx="10424161" cy="2462213"/>
          </a:xfrm>
          <a:prstGeom prst="rect">
            <a:avLst/>
          </a:prstGeom>
          <a:noFill/>
        </p:spPr>
        <p:txBody>
          <a:bodyPr wrap="square" rtlCol="0">
            <a:spAutoFit/>
          </a:bodyPr>
          <a:lstStyle/>
          <a:p>
            <a:pPr marL="514350" indent="-514350">
              <a:spcBef>
                <a:spcPts val="1200"/>
              </a:spcBef>
              <a:buClr>
                <a:schemeClr val="accent6"/>
              </a:buClr>
              <a:buFont typeface="Wingdings 3" panose="05040102010807070707" pitchFamily="18" charset="2"/>
              <a:buChar char=""/>
            </a:pPr>
            <a:r>
              <a:rPr lang="nl-BE" sz="3600" dirty="0" smtClean="0"/>
              <a:t>Vervang </a:t>
            </a:r>
            <a:r>
              <a:rPr lang="nl-BE" sz="3600" dirty="0"/>
              <a:t>nu overal de </a:t>
            </a:r>
            <a:r>
              <a:rPr lang="nl-BE" sz="3600" dirty="0" err="1">
                <a:solidFill>
                  <a:schemeClr val="accent6"/>
                </a:solidFill>
                <a:latin typeface="Code New Roman" panose="020B0609020204030204" pitchFamily="49" charset="0"/>
                <a:cs typeface="Code New Roman" panose="020B0609020204030204" pitchFamily="49" charset="0"/>
              </a:rPr>
              <a:t>text</a:t>
            </a:r>
            <a:r>
              <a:rPr lang="nl-BE" sz="3600" dirty="0">
                <a:solidFill>
                  <a:schemeClr val="accent6"/>
                </a:solidFill>
                <a:latin typeface="Code New Roman" panose="020B0609020204030204" pitchFamily="49" charset="0"/>
                <a:cs typeface="Code New Roman" panose="020B0609020204030204" pitchFamily="49" charset="0"/>
              </a:rPr>
              <a:t>-</a:t>
            </a:r>
            <a:r>
              <a:rPr lang="nl-BE" sz="3600" dirty="0" err="1">
                <a:solidFill>
                  <a:schemeClr val="accent6"/>
                </a:solidFill>
                <a:latin typeface="Code New Roman" panose="020B0609020204030204" pitchFamily="49" charset="0"/>
                <a:cs typeface="Code New Roman" panose="020B0609020204030204" pitchFamily="49" charset="0"/>
              </a:rPr>
              <a:t>align</a:t>
            </a:r>
            <a:r>
              <a:rPr lang="nl-BE" sz="3600" dirty="0"/>
              <a:t>-waarde in de code door de juiste </a:t>
            </a:r>
            <a:r>
              <a:rPr lang="nl-BE" sz="3600" dirty="0">
                <a:solidFill>
                  <a:schemeClr val="accent6"/>
                </a:solidFill>
                <a:latin typeface="Code New Roman" panose="020B0609020204030204" pitchFamily="49" charset="0"/>
                <a:cs typeface="Code New Roman" panose="020B0609020204030204" pitchFamily="49" charset="0"/>
              </a:rPr>
              <a:t>@</a:t>
            </a:r>
            <a:r>
              <a:rPr lang="nl-BE" sz="3600" dirty="0" err="1">
                <a:solidFill>
                  <a:schemeClr val="accent6"/>
                </a:solidFill>
                <a:latin typeface="Code New Roman" panose="020B0609020204030204" pitchFamily="49" charset="0"/>
                <a:cs typeface="Code New Roman" panose="020B0609020204030204" pitchFamily="49" charset="0"/>
              </a:rPr>
              <a:t>include</a:t>
            </a:r>
            <a:r>
              <a:rPr lang="nl-BE" sz="3600" dirty="0">
                <a:solidFill>
                  <a:schemeClr val="accent6"/>
                </a:solidFill>
                <a:latin typeface="Code New Roman" panose="020B0609020204030204" pitchFamily="49" charset="0"/>
                <a:cs typeface="Code New Roman" panose="020B0609020204030204" pitchFamily="49" charset="0"/>
              </a:rPr>
              <a:t> </a:t>
            </a:r>
            <a:r>
              <a:rPr lang="nl-BE" sz="3600" dirty="0" smtClean="0"/>
              <a:t>code.</a:t>
            </a:r>
          </a:p>
          <a:p>
            <a:pPr marL="514350" indent="-514350">
              <a:spcBef>
                <a:spcPts val="1200"/>
              </a:spcBef>
              <a:buClr>
                <a:schemeClr val="accent6"/>
              </a:buClr>
              <a:buFont typeface="Wingdings 3" panose="05040102010807070707" pitchFamily="18" charset="2"/>
              <a:buChar char=""/>
            </a:pPr>
            <a:r>
              <a:rPr lang="nl-BE" sz="3600" dirty="0" smtClean="0"/>
              <a:t>Transpileer </a:t>
            </a:r>
            <a:r>
              <a:rPr lang="nl-BE" sz="3600" dirty="0"/>
              <a:t>de code en bekijk het resultaat in </a:t>
            </a:r>
            <a:r>
              <a:rPr lang="nl-BE" sz="3600" dirty="0">
                <a:solidFill>
                  <a:schemeClr val="accent6"/>
                </a:solidFill>
                <a:latin typeface="Code New Roman" panose="020B0609020204030204" pitchFamily="49" charset="0"/>
                <a:cs typeface="Code New Roman" panose="020B0609020204030204" pitchFamily="49" charset="0"/>
              </a:rPr>
              <a:t>opmaak.css</a:t>
            </a:r>
            <a:r>
              <a:rPr lang="nl-BE" sz="3600" dirty="0"/>
              <a:t>.</a:t>
            </a:r>
          </a:p>
        </p:txBody>
      </p:sp>
      <p:pic>
        <p:nvPicPr>
          <p:cNvPr id="18"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30619983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86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graphicFrame>
        <p:nvGraphicFramePr>
          <p:cNvPr id="8" name="Tabel 7"/>
          <p:cNvGraphicFramePr>
            <a:graphicFrameLocks noGrp="1"/>
          </p:cNvGraphicFramePr>
          <p:nvPr>
            <p:extLst>
              <p:ext uri="{D42A27DB-BD31-4B8C-83A1-F6EECF244321}">
                <p14:modId xmlns:p14="http://schemas.microsoft.com/office/powerpoint/2010/main" val="146920441"/>
              </p:ext>
            </p:extLst>
          </p:nvPr>
        </p:nvGraphicFramePr>
        <p:xfrm>
          <a:off x="1463041" y="4663437"/>
          <a:ext cx="10578705" cy="1828800"/>
        </p:xfrm>
        <a:graphic>
          <a:graphicData uri="http://schemas.openxmlformats.org/drawingml/2006/table">
            <a:tbl>
              <a:tblPr firstRow="1" firstCol="1" bandRow="1">
                <a:tableStyleId>{5C22544A-7EE6-4342-B048-85BDC9FD1C3A}</a:tableStyleId>
              </a:tblPr>
              <a:tblGrid>
                <a:gridCol w="606391">
                  <a:extLst>
                    <a:ext uri="{9D8B030D-6E8A-4147-A177-3AD203B41FA5}">
                      <a16:colId xmlns:a16="http://schemas.microsoft.com/office/drawing/2014/main" val="764353500"/>
                    </a:ext>
                  </a:extLst>
                </a:gridCol>
                <a:gridCol w="9972314">
                  <a:extLst>
                    <a:ext uri="{9D8B030D-6E8A-4147-A177-3AD203B41FA5}">
                      <a16:colId xmlns:a16="http://schemas.microsoft.com/office/drawing/2014/main" val="3823800538"/>
                    </a:ext>
                  </a:extLst>
                </a:gridCol>
              </a:tblGrid>
              <a:tr h="1188721">
                <a:tc>
                  <a:txBody>
                    <a:bodyPr/>
                    <a:lstStyle/>
                    <a:p>
                      <a:pPr algn="r">
                        <a:lnSpc>
                          <a:spcPct val="100000"/>
                        </a:lnSpc>
                        <a:spcAft>
                          <a:spcPts val="0"/>
                        </a:spcAft>
                      </a:pPr>
                      <a:endParaRPr lang="nl-BE" sz="2400" b="0" dirty="0" smtClean="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en-US" sz="2400" b="1" dirty="0" smtClean="0">
                          <a:solidFill>
                            <a:schemeClr val="accent6"/>
                          </a:solidFill>
                          <a:effectLst/>
                          <a:latin typeface="Code New Roman" panose="020B0609020204030204" pitchFamily="49" charset="0"/>
                          <a:cs typeface="Code New Roman" panose="020B0609020204030204" pitchFamily="49" charset="0"/>
                        </a:rPr>
                        <a:t>@</a:t>
                      </a:r>
                      <a:r>
                        <a:rPr lang="en-US" sz="2400" b="1" dirty="0" err="1" smtClean="0">
                          <a:solidFill>
                            <a:schemeClr val="accent6"/>
                          </a:solidFill>
                          <a:effectLst/>
                          <a:latin typeface="Code New Roman" panose="020B0609020204030204" pitchFamily="49" charset="0"/>
                          <a:cs typeface="Code New Roman" panose="020B0609020204030204" pitchFamily="49" charset="0"/>
                        </a:rPr>
                        <a:t>mixin</a:t>
                      </a:r>
                      <a:r>
                        <a:rPr lang="en-US" sz="2400" b="1" dirty="0" smtClean="0">
                          <a:solidFill>
                            <a:schemeClr val="accent6"/>
                          </a:solidFill>
                          <a:effectLst/>
                          <a:latin typeface="Code New Roman" panose="020B0609020204030204" pitchFamily="49" charset="0"/>
                          <a:cs typeface="Code New Roman" panose="020B0609020204030204" pitchFamily="49" charset="0"/>
                        </a:rPr>
                        <a:t> </a:t>
                      </a:r>
                      <a:r>
                        <a:rPr lang="en-US" sz="2400" b="1" dirty="0" err="1" smtClean="0">
                          <a:solidFill>
                            <a:schemeClr val="accent6"/>
                          </a:solidFill>
                          <a:effectLst/>
                          <a:latin typeface="Code New Roman" panose="020B0609020204030204" pitchFamily="49" charset="0"/>
                          <a:cs typeface="Code New Roman" panose="020B0609020204030204" pitchFamily="49" charset="0"/>
                        </a:rPr>
                        <a:t>achtergrond</a:t>
                      </a:r>
                      <a:r>
                        <a:rPr lang="en-US" sz="2400" b="1" dirty="0" smtClean="0">
                          <a:solidFill>
                            <a:schemeClr val="accent6"/>
                          </a:solidFill>
                          <a:effectLst/>
                          <a:latin typeface="Code New Roman" panose="020B0609020204030204" pitchFamily="49" charset="0"/>
                          <a:cs typeface="Code New Roman" panose="020B0609020204030204" pitchFamily="49" charset="0"/>
                        </a:rPr>
                        <a:t> </a:t>
                      </a:r>
                      <a:r>
                        <a:rPr lang="en-US" sz="2400" b="0" dirty="0" smtClean="0">
                          <a:solidFill>
                            <a:schemeClr val="accent6"/>
                          </a:solidFill>
                          <a:effectLst/>
                          <a:latin typeface="Code New Roman" panose="020B0609020204030204" pitchFamily="49" charset="0"/>
                          <a:cs typeface="Code New Roman" panose="020B0609020204030204" pitchFamily="49" charset="0"/>
                        </a:rPr>
                        <a:t>{</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a:t>
                      </a:r>
                      <a:r>
                        <a:rPr lang="en-US"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background-color: </a:t>
                      </a:r>
                      <a:r>
                        <a:rPr lang="en-US" sz="2400" b="0" dirty="0" smtClean="0">
                          <a:solidFill>
                            <a:schemeClr val="tx1"/>
                          </a:solidFill>
                          <a:effectLst/>
                          <a:latin typeface="Code New Roman" panose="020B0609020204030204" pitchFamily="49" charset="0"/>
                          <a:cs typeface="Code New Roman" panose="020B0609020204030204" pitchFamily="49" charset="0"/>
                        </a:rPr>
                        <a:t>#49DE5F;</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opacity: </a:t>
                      </a:r>
                      <a:r>
                        <a:rPr lang="en-US" sz="2400" b="0" dirty="0" smtClean="0">
                          <a:solidFill>
                            <a:schemeClr val="tx1"/>
                          </a:solidFill>
                          <a:effectLst/>
                          <a:latin typeface="Code New Roman" panose="020B0609020204030204" pitchFamily="49" charset="0"/>
                          <a:cs typeface="Code New Roman" panose="020B0609020204030204" pitchFamily="49" charset="0"/>
                        </a:rPr>
                        <a:t>0.6;</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1">
                              <a:lumMod val="60000"/>
                              <a:lumOff val="40000"/>
                            </a:schemeClr>
                          </a:solidFill>
                          <a:effectLst/>
                          <a:latin typeface="Code New Roman" panose="020B0609020204030204" pitchFamily="49" charset="0"/>
                          <a:cs typeface="Code New Roman" panose="020B0609020204030204" pitchFamily="49" charset="0"/>
                        </a:rPr>
                        <a:t>	margin: </a:t>
                      </a:r>
                      <a:r>
                        <a:rPr lang="en-US" sz="2400" b="0" dirty="0" smtClean="0">
                          <a:solidFill>
                            <a:schemeClr val="tx1"/>
                          </a:solidFill>
                          <a:effectLst/>
                          <a:latin typeface="Code New Roman" panose="020B0609020204030204" pitchFamily="49" charset="0"/>
                          <a:cs typeface="Code New Roman" panose="020B0609020204030204" pitchFamily="49" charset="0"/>
                        </a:rPr>
                        <a:t>-6px;</a:t>
                      </a:r>
                    </a:p>
                    <a:p>
                      <a:pPr marL="0" indent="0" algn="l">
                        <a:lnSpc>
                          <a:spcPct val="100000"/>
                        </a:lnSpc>
                        <a:spcBef>
                          <a:spcPts val="0"/>
                        </a:spcBef>
                        <a:spcAft>
                          <a:spcPts val="0"/>
                        </a:spcAft>
                        <a:tabLst>
                          <a:tab pos="200660" algn="l"/>
                          <a:tab pos="400685" algn="l"/>
                          <a:tab pos="562610" algn="l"/>
                          <a:tab pos="762635" algn="l"/>
                        </a:tabLst>
                      </a:pPr>
                      <a:r>
                        <a:rPr lang="en-US" sz="2400" b="0" dirty="0" smtClean="0">
                          <a:solidFill>
                            <a:schemeClr val="accent6"/>
                          </a:solidFill>
                          <a:effectLst/>
                          <a:latin typeface="Code New Roman" panose="020B0609020204030204" pitchFamily="49" charset="0"/>
                          <a:cs typeface="Code New Roman" panose="020B0609020204030204" pitchFamily="49" charset="0"/>
                        </a:rPr>
                        <a:t>	}</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825633719"/>
                  </a:ext>
                </a:extLst>
              </a:tr>
            </a:tbl>
          </a:graphicData>
        </a:graphic>
      </p:graphicFrame>
      <p:pic>
        <p:nvPicPr>
          <p:cNvPr id="33" name="Afbeelding 32"/>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87381" y="1440542"/>
            <a:ext cx="920080" cy="900000"/>
          </a:xfrm>
          <a:prstGeom prst="rect">
            <a:avLst/>
          </a:prstGeom>
        </p:spPr>
      </p:pic>
      <p:sp>
        <p:nvSpPr>
          <p:cNvPr id="39" name="Tekstvak 38"/>
          <p:cNvSpPr txBox="1"/>
          <p:nvPr/>
        </p:nvSpPr>
        <p:spPr>
          <a:xfrm>
            <a:off x="1463039" y="1628932"/>
            <a:ext cx="10578707" cy="2862322"/>
          </a:xfrm>
          <a:prstGeom prst="rect">
            <a:avLst/>
          </a:prstGeom>
          <a:noFill/>
        </p:spPr>
        <p:txBody>
          <a:bodyPr wrap="square" rtlCol="0">
            <a:spAutoFit/>
          </a:bodyPr>
          <a:lstStyle/>
          <a:p>
            <a:r>
              <a:rPr lang="nl-BE" sz="3600" dirty="0" smtClean="0"/>
              <a:t>Met </a:t>
            </a:r>
            <a:r>
              <a:rPr lang="nl-BE" sz="3600" dirty="0" smtClean="0">
                <a:solidFill>
                  <a:schemeClr val="accent6"/>
                </a:solidFill>
                <a:latin typeface="Code New Roman" panose="020B0609020204030204" pitchFamily="49" charset="0"/>
                <a:cs typeface="Code New Roman" panose="020B0609020204030204" pitchFamily="49" charset="0"/>
              </a:rPr>
              <a:t>@</a:t>
            </a:r>
            <a:r>
              <a:rPr lang="nl-BE" sz="3600" dirty="0" err="1" smtClean="0">
                <a:solidFill>
                  <a:schemeClr val="accent6"/>
                </a:solidFill>
                <a:latin typeface="Code New Roman" panose="020B0609020204030204" pitchFamily="49" charset="0"/>
                <a:cs typeface="Code New Roman" panose="020B0609020204030204" pitchFamily="49" charset="0"/>
              </a:rPr>
              <a:t>mixin</a:t>
            </a:r>
            <a:r>
              <a:rPr lang="nl-BE" sz="3600" dirty="0" smtClean="0">
                <a:solidFill>
                  <a:schemeClr val="accent6"/>
                </a:solidFill>
                <a:latin typeface="Code New Roman" panose="020B0609020204030204" pitchFamily="49" charset="0"/>
                <a:cs typeface="Code New Roman" panose="020B0609020204030204" pitchFamily="49" charset="0"/>
              </a:rPr>
              <a:t> </a:t>
            </a:r>
            <a:r>
              <a:rPr lang="nl-BE" sz="3600" dirty="0" smtClean="0"/>
              <a:t>en </a:t>
            </a:r>
            <a:r>
              <a:rPr lang="nl-BE" sz="3600" dirty="0">
                <a:solidFill>
                  <a:schemeClr val="accent6"/>
                </a:solidFill>
                <a:latin typeface="Code New Roman" panose="020B0609020204030204" pitchFamily="49" charset="0"/>
                <a:cs typeface="Code New Roman" panose="020B0609020204030204" pitchFamily="49" charset="0"/>
              </a:rPr>
              <a:t>@</a:t>
            </a:r>
            <a:r>
              <a:rPr lang="nl-BE" sz="3600" dirty="0" err="1">
                <a:solidFill>
                  <a:schemeClr val="accent6"/>
                </a:solidFill>
                <a:latin typeface="Code New Roman" panose="020B0609020204030204" pitchFamily="49" charset="0"/>
                <a:cs typeface="Code New Roman" panose="020B0609020204030204" pitchFamily="49" charset="0"/>
              </a:rPr>
              <a:t>include</a:t>
            </a:r>
            <a:r>
              <a:rPr lang="nl-BE" sz="3600" dirty="0">
                <a:solidFill>
                  <a:schemeClr val="accent6"/>
                </a:solidFill>
                <a:latin typeface="Code New Roman" panose="020B0609020204030204" pitchFamily="49" charset="0"/>
                <a:cs typeface="Code New Roman" panose="020B0609020204030204" pitchFamily="49" charset="0"/>
              </a:rPr>
              <a:t> </a:t>
            </a:r>
            <a:r>
              <a:rPr lang="nl-BE" sz="3600" dirty="0" smtClean="0"/>
              <a:t>kan je </a:t>
            </a:r>
            <a:r>
              <a:rPr lang="nl-BE" sz="3600" dirty="0" err="1" smtClean="0"/>
              <a:t>css</a:t>
            </a:r>
            <a:r>
              <a:rPr lang="nl-BE" sz="3600" dirty="0" smtClean="0"/>
              <a:t>-code meer “leesbaar” maken. </a:t>
            </a:r>
          </a:p>
          <a:p>
            <a:endParaRPr lang="nl-BE" sz="3600" dirty="0"/>
          </a:p>
          <a:p>
            <a:r>
              <a:rPr lang="nl-BE" sz="3600" dirty="0" smtClean="0"/>
              <a:t>Een </a:t>
            </a:r>
            <a:r>
              <a:rPr lang="nl-BE" sz="3600" dirty="0" smtClean="0">
                <a:solidFill>
                  <a:schemeClr val="accent6"/>
                </a:solidFill>
                <a:latin typeface="Code New Roman" panose="020B0609020204030204" pitchFamily="49" charset="0"/>
                <a:cs typeface="Code New Roman" panose="020B0609020204030204" pitchFamily="49" charset="0"/>
              </a:rPr>
              <a:t>@</a:t>
            </a:r>
            <a:r>
              <a:rPr lang="nl-BE" sz="3600" dirty="0" err="1" smtClean="0">
                <a:solidFill>
                  <a:schemeClr val="accent6"/>
                </a:solidFill>
                <a:latin typeface="Code New Roman" panose="020B0609020204030204" pitchFamily="49" charset="0"/>
                <a:cs typeface="Code New Roman" panose="020B0609020204030204" pitchFamily="49" charset="0"/>
              </a:rPr>
              <a:t>mixin</a:t>
            </a:r>
            <a:r>
              <a:rPr lang="nl-BE" sz="3600" dirty="0" smtClean="0"/>
              <a:t>-statement kan meerdere opmaak-kenmerken bevatten:</a:t>
            </a:r>
            <a:endParaRPr lang="nl-BE" sz="3600" dirty="0"/>
          </a:p>
        </p:txBody>
      </p:sp>
      <p:pic>
        <p:nvPicPr>
          <p:cNvPr id="40"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33278341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6.7 Stijl met meer structuur</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86 </a:t>
            </a:r>
            <a:endParaRPr lang="nl-BE" dirty="0">
              <a:solidFill>
                <a:schemeClr val="accent2">
                  <a:lumMod val="75000"/>
                </a:schemeClr>
              </a:solidFill>
            </a:endParaRPr>
          </a:p>
        </p:txBody>
      </p:sp>
      <p:sp>
        <p:nvSpPr>
          <p:cNvPr id="15" name="Gelijkbenige driehoek 14">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6" name="Gelijkbenige driehoek 15">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7" name="Tekstvak 16"/>
          <p:cNvSpPr txBox="1"/>
          <p:nvPr/>
        </p:nvSpPr>
        <p:spPr>
          <a:xfrm>
            <a:off x="1463039" y="1628932"/>
            <a:ext cx="10578707" cy="646331"/>
          </a:xfrm>
          <a:prstGeom prst="rect">
            <a:avLst/>
          </a:prstGeom>
          <a:noFill/>
        </p:spPr>
        <p:txBody>
          <a:bodyPr wrap="square" rtlCol="0">
            <a:spAutoFit/>
          </a:bodyPr>
          <a:lstStyle/>
          <a:p>
            <a:r>
              <a:rPr lang="nl-BE" sz="3600" dirty="0" smtClean="0"/>
              <a:t>Andere </a:t>
            </a:r>
            <a:r>
              <a:rPr lang="nl-BE" sz="3600" dirty="0" err="1" smtClean="0"/>
              <a:t>css</a:t>
            </a:r>
            <a:r>
              <a:rPr lang="nl-BE" sz="3600" dirty="0" smtClean="0"/>
              <a:t> pre-processors:</a:t>
            </a:r>
            <a:endParaRPr lang="nl-BE" sz="3600" dirty="0"/>
          </a:p>
        </p:txBody>
      </p:sp>
      <p:pic>
        <p:nvPicPr>
          <p:cNvPr id="18" name="Afbeelding 17"/>
          <p:cNvPicPr/>
          <p:nvPr/>
        </p:nvPicPr>
        <p:blipFill>
          <a:blip r:embed="rId3" cstate="print">
            <a:duotone>
              <a:prstClr val="black"/>
              <a:schemeClr val="accent4">
                <a:tint val="45000"/>
                <a:satMod val="400000"/>
              </a:schemeClr>
            </a:duotone>
            <a:extLst>
              <a:ext uri="{28A0092B-C50C-407E-A947-70E740481C1C}">
                <a14:useLocalDpi xmlns:a14="http://schemas.microsoft.com/office/drawing/2010/main" val="0"/>
              </a:ext>
            </a:extLst>
          </a:blip>
          <a:stretch>
            <a:fillRect/>
          </a:stretch>
        </p:blipFill>
        <p:spPr>
          <a:xfrm>
            <a:off x="297421" y="1502097"/>
            <a:ext cx="900000" cy="900000"/>
          </a:xfrm>
          <a:prstGeom prst="rect">
            <a:avLst/>
          </a:prstGeom>
        </p:spPr>
      </p:pic>
      <p:pic>
        <p:nvPicPr>
          <p:cNvPr id="64514" name="Picture 2" descr="Afbeeldingsresultaat voor less css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896176" y="2569558"/>
            <a:ext cx="2656503" cy="1177314"/>
          </a:xfrm>
          <a:prstGeom prst="rect">
            <a:avLst/>
          </a:prstGeom>
          <a:noFill/>
          <a:extLst>
            <a:ext uri="{909E8E84-426E-40DD-AFC4-6F175D3DCCD1}">
              <a14:hiddenFill xmlns:a14="http://schemas.microsoft.com/office/drawing/2010/main">
                <a:solidFill>
                  <a:srgbClr val="FFFFFF"/>
                </a:solidFill>
              </a14:hiddenFill>
            </a:ext>
          </a:extLst>
        </p:spPr>
      </p:pic>
      <p:sp>
        <p:nvSpPr>
          <p:cNvPr id="19" name="Tekstvak 18"/>
          <p:cNvSpPr txBox="1"/>
          <p:nvPr/>
        </p:nvSpPr>
        <p:spPr>
          <a:xfrm>
            <a:off x="4716379" y="2790070"/>
            <a:ext cx="7325367" cy="646331"/>
          </a:xfrm>
          <a:prstGeom prst="rect">
            <a:avLst/>
          </a:prstGeom>
          <a:noFill/>
        </p:spPr>
        <p:txBody>
          <a:bodyPr wrap="square" rtlCol="0">
            <a:spAutoFit/>
          </a:bodyPr>
          <a:lstStyle/>
          <a:p>
            <a:r>
              <a:rPr lang="nl-BE" sz="3600" dirty="0" smtClean="0"/>
              <a:t>is vergelijkbaar met </a:t>
            </a:r>
            <a:r>
              <a:rPr lang="nl-BE" sz="3600" dirty="0" err="1" smtClean="0"/>
              <a:t>scss</a:t>
            </a:r>
            <a:endParaRPr lang="nl-BE" sz="3600" dirty="0"/>
          </a:p>
        </p:txBody>
      </p:sp>
      <p:pic>
        <p:nvPicPr>
          <p:cNvPr id="64516" name="Picture 4" descr="Afbeeldingsresultaat voor stylus css logo"/>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2099892" y="3866547"/>
            <a:ext cx="1992396" cy="1222003"/>
          </a:xfrm>
          <a:prstGeom prst="rect">
            <a:avLst/>
          </a:prstGeom>
          <a:noFill/>
          <a:extLst>
            <a:ext uri="{909E8E84-426E-40DD-AFC4-6F175D3DCCD1}">
              <a14:hiddenFill xmlns:a14="http://schemas.microsoft.com/office/drawing/2010/main">
                <a:solidFill>
                  <a:srgbClr val="FFFFFF"/>
                </a:solidFill>
              </a14:hiddenFill>
            </a:ext>
          </a:extLst>
        </p:spPr>
      </p:pic>
      <p:sp>
        <p:nvSpPr>
          <p:cNvPr id="21" name="Tekstvak 20"/>
          <p:cNvSpPr txBox="1"/>
          <p:nvPr/>
        </p:nvSpPr>
        <p:spPr>
          <a:xfrm>
            <a:off x="4716379" y="4119210"/>
            <a:ext cx="7325367" cy="646331"/>
          </a:xfrm>
          <a:prstGeom prst="rect">
            <a:avLst/>
          </a:prstGeom>
          <a:noFill/>
        </p:spPr>
        <p:txBody>
          <a:bodyPr wrap="square" rtlCol="0">
            <a:spAutoFit/>
          </a:bodyPr>
          <a:lstStyle/>
          <a:p>
            <a:r>
              <a:rPr lang="nl-BE" sz="3600" dirty="0" smtClean="0"/>
              <a:t>is vergelijkbaar met sass</a:t>
            </a:r>
            <a:endParaRPr lang="nl-BE" sz="3600" dirty="0"/>
          </a:p>
        </p:txBody>
      </p:sp>
      <p:pic>
        <p:nvPicPr>
          <p:cNvPr id="64518" name="Picture 6" descr="Afbeeldingsresultaat voor postcss logo"/>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1896176" y="5402979"/>
            <a:ext cx="2656503" cy="850323"/>
          </a:xfrm>
          <a:prstGeom prst="rect">
            <a:avLst/>
          </a:prstGeom>
          <a:noFill/>
          <a:extLst>
            <a:ext uri="{909E8E84-426E-40DD-AFC4-6F175D3DCCD1}">
              <a14:hiddenFill xmlns:a14="http://schemas.microsoft.com/office/drawing/2010/main">
                <a:solidFill>
                  <a:srgbClr val="FFFFFF"/>
                </a:solidFill>
              </a14:hiddenFill>
            </a:ext>
          </a:extLst>
        </p:spPr>
      </p:pic>
      <p:sp>
        <p:nvSpPr>
          <p:cNvPr id="23" name="Tekstvak 22"/>
          <p:cNvSpPr txBox="1"/>
          <p:nvPr/>
        </p:nvSpPr>
        <p:spPr>
          <a:xfrm>
            <a:off x="4716379" y="5448350"/>
            <a:ext cx="7325367" cy="646331"/>
          </a:xfrm>
          <a:prstGeom prst="rect">
            <a:avLst/>
          </a:prstGeom>
          <a:noFill/>
        </p:spPr>
        <p:txBody>
          <a:bodyPr wrap="square" rtlCol="0">
            <a:spAutoFit/>
          </a:bodyPr>
          <a:lstStyle/>
          <a:p>
            <a:r>
              <a:rPr lang="nl-BE" sz="3600" dirty="0" smtClean="0"/>
              <a:t>is gebaseerd op javascript</a:t>
            </a:r>
            <a:endParaRPr lang="nl-BE" sz="3600" dirty="0"/>
          </a:p>
        </p:txBody>
      </p:sp>
      <p:pic>
        <p:nvPicPr>
          <p:cNvPr id="24" name="Tijdelijke aanduiding voor inhoud 4"/>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Tree>
    <p:extLst>
      <p:ext uri="{BB962C8B-B14F-4D97-AF65-F5344CB8AC3E}">
        <p14:creationId xmlns:p14="http://schemas.microsoft.com/office/powerpoint/2010/main" val="1114727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a:solidFill>
                  <a:schemeClr val="bg1"/>
                </a:solidFill>
              </a:rPr>
              <a:t>6. Van hot naar hyperlink</a:t>
            </a: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7" name="Rechthoek 6">
            <a:hlinkClick r:id="" action="ppaction://hlinkshowjump?jump=previous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rId2" action="ppaction://hlinksldjump"/>
          </p:cNvPr>
          <p:cNvSpPr/>
          <p:nvPr/>
        </p:nvSpPr>
        <p:spPr>
          <a:xfrm>
            <a:off x="287383" y="4741816"/>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2" name="Rechthoek 11">
            <a:hlinkClick r:id="" action="ppaction://hlinkshowjump?jump=endshow"/>
          </p:cNvPr>
          <p:cNvSpPr/>
          <p:nvPr/>
        </p:nvSpPr>
        <p:spPr>
          <a:xfrm>
            <a:off x="4233152" y="5120639"/>
            <a:ext cx="1683941" cy="818298"/>
          </a:xfrm>
          <a:prstGeom prst="rect">
            <a:avLst/>
          </a:prstGeom>
          <a:solidFill>
            <a:schemeClr val="accent6"/>
          </a:solidFill>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nl-BE" sz="3600" dirty="0" smtClean="0"/>
              <a:t>EXIT</a:t>
            </a:r>
            <a:endParaRPr lang="nl-BE" sz="3600" dirty="0"/>
          </a:p>
        </p:txBody>
      </p:sp>
      <p:sp>
        <p:nvSpPr>
          <p:cNvPr id="13" name="Gelijkbenige driehoek 12">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16" name="Tijdelijke aanduiding voor inhoud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sp>
        <p:nvSpPr>
          <p:cNvPr id="11" name="Tijdelijke aanduiding voor inhoud 2"/>
          <p:cNvSpPr txBox="1">
            <a:spLocks/>
          </p:cNvSpPr>
          <p:nvPr/>
        </p:nvSpPr>
        <p:spPr>
          <a:xfrm>
            <a:off x="1463039" y="1489668"/>
            <a:ext cx="6760145" cy="5220224"/>
          </a:xfrm>
          <a:prstGeom prst="rect">
            <a:avLst/>
          </a:prstGeom>
        </p:spPr>
        <p:txBody>
          <a:bodyPr vert="horz" lIns="91440" tIns="45720" rIns="91440" bIns="45720" rtlCol="0">
            <a:noAutofit/>
          </a:bodyPr>
          <a:lstStyle>
            <a:lvl1pPr marL="0" indent="0" algn="ctr" defTabSz="914400" rtl="0" eaLnBrk="1" latinLnBrk="0" hangingPunct="1">
              <a:spcBef>
                <a:spcPct val="20000"/>
              </a:spcBef>
              <a:buFont typeface="Arial" pitchFamily="34" charset="0"/>
              <a:buNone/>
              <a:defRPr sz="3200" kern="1200">
                <a:solidFill>
                  <a:schemeClr val="tx1">
                    <a:tint val="75000"/>
                  </a:schemeClr>
                </a:solidFill>
                <a:latin typeface="+mn-lt"/>
                <a:ea typeface="+mn-ea"/>
                <a:cs typeface="+mn-cs"/>
              </a:defRPr>
            </a:lvl1pPr>
            <a:lvl2pPr marL="457200" indent="0" algn="ctr" defTabSz="914400" rtl="0" eaLnBrk="1" latinLnBrk="0" hangingPunct="1">
              <a:spcBef>
                <a:spcPct val="20000"/>
              </a:spcBef>
              <a:buFont typeface="Arial" pitchFamily="34" charset="0"/>
              <a:buNone/>
              <a:defRPr sz="2800" kern="1200">
                <a:solidFill>
                  <a:schemeClr val="tx1">
                    <a:tint val="75000"/>
                  </a:schemeClr>
                </a:solidFill>
                <a:latin typeface="+mn-lt"/>
                <a:ea typeface="+mn-ea"/>
                <a:cs typeface="+mn-cs"/>
              </a:defRPr>
            </a:lvl2pPr>
            <a:lvl3pPr marL="914400" indent="0" algn="ctr" defTabSz="914400" rtl="0" eaLnBrk="1" latinLnBrk="0" hangingPunct="1">
              <a:spcBef>
                <a:spcPct val="20000"/>
              </a:spcBef>
              <a:buFont typeface="Arial" pitchFamily="34" charset="0"/>
              <a:buNone/>
              <a:defRPr sz="2400" kern="1200">
                <a:solidFill>
                  <a:schemeClr val="tx1">
                    <a:tint val="75000"/>
                  </a:schemeClr>
                </a:solidFill>
                <a:latin typeface="+mn-lt"/>
                <a:ea typeface="+mn-ea"/>
                <a:cs typeface="+mn-cs"/>
              </a:defRPr>
            </a:lvl3pPr>
            <a:lvl4pPr marL="1371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4pPr>
            <a:lvl5pPr marL="18288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5pPr>
            <a:lvl6pPr marL="22860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6pPr>
            <a:lvl7pPr marL="27432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7pPr>
            <a:lvl8pPr marL="32004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8pPr>
            <a:lvl9pPr marL="3657600" indent="0" algn="ctr" defTabSz="914400" rtl="0" eaLnBrk="1" latinLnBrk="0" hangingPunct="1">
              <a:spcBef>
                <a:spcPct val="20000"/>
              </a:spcBef>
              <a:buFont typeface="Arial" pitchFamily="34" charset="0"/>
              <a:buNone/>
              <a:defRPr sz="2000" kern="1200">
                <a:solidFill>
                  <a:schemeClr val="tx1">
                    <a:tint val="75000"/>
                  </a:schemeClr>
                </a:solidFill>
                <a:latin typeface="+mn-lt"/>
                <a:ea typeface="+mn-ea"/>
                <a:cs typeface="+mn-cs"/>
              </a:defRPr>
            </a:lvl9pPr>
          </a:lstStyle>
          <a:p>
            <a:pPr algn="r"/>
            <a:r>
              <a:rPr lang="nl-BE" sz="2200" dirty="0">
                <a:solidFill>
                  <a:schemeClr val="accent5">
                    <a:lumMod val="50000"/>
                  </a:schemeClr>
                </a:solidFill>
                <a:latin typeface="Trebuchet MS" panose="020B0603020202020204" pitchFamily="34" charset="0"/>
              </a:rPr>
              <a:t>Dit is een begeleidende presentatie bij het hoofdstuk </a:t>
            </a:r>
            <a:r>
              <a:rPr lang="nl-BE" sz="2200" dirty="0" smtClean="0">
                <a:solidFill>
                  <a:schemeClr val="accent5">
                    <a:lumMod val="50000"/>
                  </a:schemeClr>
                </a:solidFill>
                <a:latin typeface="Trebuchet MS" panose="020B0603020202020204" pitchFamily="34" charset="0"/>
              </a:rPr>
              <a:t>6 </a:t>
            </a:r>
            <a:r>
              <a:rPr lang="nl-BE" sz="2200" dirty="0">
                <a:solidFill>
                  <a:schemeClr val="accent5">
                    <a:lumMod val="50000"/>
                  </a:schemeClr>
                </a:solidFill>
                <a:latin typeface="Trebuchet MS" panose="020B0603020202020204" pitchFamily="34" charset="0"/>
              </a:rPr>
              <a:t>van de cursus </a:t>
            </a:r>
            <a:r>
              <a:rPr lang="nl-BE" sz="2200" dirty="0" err="1">
                <a:solidFill>
                  <a:schemeClr val="accent5">
                    <a:lumMod val="50000"/>
                  </a:schemeClr>
                </a:solidFill>
                <a:latin typeface="Trebuchet MS" panose="020B0603020202020204" pitchFamily="34" charset="0"/>
              </a:rPr>
              <a:t>webontwikkeling</a:t>
            </a:r>
            <a:r>
              <a:rPr lang="nl-BE" sz="2200" dirty="0">
                <a:solidFill>
                  <a:schemeClr val="accent5">
                    <a:lumMod val="50000"/>
                  </a:schemeClr>
                </a:solidFill>
                <a:latin typeface="Trebuchet MS" panose="020B0603020202020204" pitchFamily="34" charset="0"/>
              </a:rPr>
              <a:t>.</a:t>
            </a:r>
            <a:br>
              <a:rPr lang="nl-BE" sz="2200" dirty="0">
                <a:solidFill>
                  <a:schemeClr val="accent5">
                    <a:lumMod val="50000"/>
                  </a:schemeClr>
                </a:solidFill>
                <a:latin typeface="Trebuchet MS" panose="020B0603020202020204" pitchFamily="34" charset="0"/>
              </a:rPr>
            </a:br>
            <a:r>
              <a:rPr lang="nl-BE" sz="2200" dirty="0">
                <a:solidFill>
                  <a:schemeClr val="accent5">
                    <a:lumMod val="50000"/>
                  </a:schemeClr>
                </a:solidFill>
                <a:latin typeface="Trebuchet MS" panose="020B0603020202020204" pitchFamily="34" charset="0"/>
              </a:rPr>
              <a:t>Deze presentatie mag vrij worden gebruikt, aangepast en verspreid. Deze dia bevat de bronvermelding en moet ten allen tijde deel blijven uitmaken van de presentatie.</a:t>
            </a:r>
          </a:p>
          <a:p>
            <a:pPr algn="r"/>
            <a:endParaRPr lang="nl-BE" sz="2200" dirty="0">
              <a:solidFill>
                <a:schemeClr val="accent5">
                  <a:lumMod val="50000"/>
                </a:schemeClr>
              </a:solidFill>
              <a:latin typeface="Trebuchet MS" panose="020B0603020202020204" pitchFamily="34" charset="0"/>
            </a:endParaRPr>
          </a:p>
          <a:p>
            <a:pPr algn="r"/>
            <a:r>
              <a:rPr lang="nl-BE" sz="2200" dirty="0">
                <a:solidFill>
                  <a:schemeClr val="accent5">
                    <a:lumMod val="50000"/>
                  </a:schemeClr>
                </a:solidFill>
                <a:latin typeface="Trebuchet MS" panose="020B0603020202020204" pitchFamily="34" charset="0"/>
              </a:rPr>
              <a:t>Deze cursus is te vinden op </a:t>
            </a:r>
            <a:r>
              <a:rPr lang="nl-BE" sz="2200" dirty="0">
                <a:solidFill>
                  <a:schemeClr val="accent1">
                    <a:lumMod val="50000"/>
                  </a:schemeClr>
                </a:solidFill>
                <a:latin typeface="Trebuchet MS" panose="020B0603020202020204" pitchFamily="34" charset="0"/>
                <a:hlinkClick r:id="rId4"/>
              </a:rPr>
              <a:t>www.klascement.net</a:t>
            </a:r>
            <a:r>
              <a:rPr lang="nl-BE" sz="2200" dirty="0">
                <a:solidFill>
                  <a:schemeClr val="accent5">
                    <a:lumMod val="50000"/>
                  </a:schemeClr>
                </a:solidFill>
                <a:latin typeface="Trebuchet MS" panose="020B0603020202020204" pitchFamily="34" charset="0"/>
                <a:hlinkClick r:id="rId4"/>
              </a:rPr>
              <a:t/>
            </a:r>
            <a:br>
              <a:rPr lang="nl-BE" sz="2200" dirty="0">
                <a:solidFill>
                  <a:schemeClr val="accent5">
                    <a:lumMod val="50000"/>
                  </a:schemeClr>
                </a:solidFill>
                <a:latin typeface="Trebuchet MS" panose="020B0603020202020204" pitchFamily="34" charset="0"/>
                <a:hlinkClick r:id="rId4"/>
              </a:rPr>
            </a:br>
            <a:r>
              <a:rPr lang="nl-BE" sz="2200" dirty="0">
                <a:solidFill>
                  <a:schemeClr val="accent5">
                    <a:lumMod val="50000"/>
                  </a:schemeClr>
                </a:solidFill>
                <a:latin typeface="Trebuchet MS" panose="020B0603020202020204" pitchFamily="34" charset="0"/>
              </a:rPr>
              <a:t>Auteur: Marc Goris</a:t>
            </a: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endParaRPr lang="nl-BE" sz="2200" dirty="0" smtClean="0">
              <a:solidFill>
                <a:schemeClr val="accent5">
                  <a:lumMod val="50000"/>
                </a:schemeClr>
              </a:solidFill>
              <a:latin typeface="Trebuchet MS" panose="020B0603020202020204" pitchFamily="34" charset="0"/>
            </a:endParaRPr>
          </a:p>
          <a:p>
            <a:pPr algn="r"/>
            <a:r>
              <a:rPr lang="nl-BE" sz="2200" dirty="0" smtClean="0">
                <a:solidFill>
                  <a:schemeClr val="accent5">
                    <a:lumMod val="50000"/>
                  </a:schemeClr>
                </a:solidFill>
                <a:latin typeface="Trebuchet MS" panose="020B0603020202020204" pitchFamily="34" charset="0"/>
              </a:rPr>
              <a:t>Klik op de knop EXIT om de presentatie te sluiten. </a:t>
            </a:r>
          </a:p>
        </p:txBody>
      </p:sp>
      <p:pic>
        <p:nvPicPr>
          <p:cNvPr id="14" name="Afbeelding 1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379938" y="1489668"/>
            <a:ext cx="3661808" cy="5189008"/>
          </a:xfrm>
          <a:prstGeom prst="rect">
            <a:avLst/>
          </a:prstGeom>
        </p:spPr>
      </p:pic>
    </p:spTree>
    <p:extLst>
      <p:ext uri="{BB962C8B-B14F-4D97-AF65-F5344CB8AC3E}">
        <p14:creationId xmlns:p14="http://schemas.microsoft.com/office/powerpoint/2010/main" val="18872534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1463039" y="210578"/>
            <a:ext cx="10578707" cy="1077309"/>
          </a:xfrm>
          <a:solidFill>
            <a:schemeClr val="accent2">
              <a:lumMod val="75000"/>
            </a:schemeClr>
          </a:solidFill>
        </p:spPr>
        <p:txBody>
          <a:bodyPr/>
          <a:lstStyle/>
          <a:p>
            <a:r>
              <a:rPr lang="nl-BE" dirty="0" smtClean="0">
                <a:solidFill>
                  <a:schemeClr val="bg1"/>
                </a:solidFill>
              </a:rPr>
              <a:t>6.1 Interne hyperlinks</a:t>
            </a:r>
            <a:endParaRPr lang="nl-BE" dirty="0">
              <a:solidFill>
                <a:schemeClr val="bg1"/>
              </a:solidFill>
            </a:endParaRPr>
          </a:p>
        </p:txBody>
      </p:sp>
      <p:sp>
        <p:nvSpPr>
          <p:cNvPr id="4" name="Rechthoek 3"/>
          <p:cNvSpPr/>
          <p:nvPr/>
        </p:nvSpPr>
        <p:spPr>
          <a:xfrm>
            <a:off x="156754" y="210578"/>
            <a:ext cx="1149531" cy="6499314"/>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6" name="Rechthoek 5">
            <a:hlinkClick r:id="" action="ppaction://hlinkshowjump?jump=lastslide"/>
          </p:cNvPr>
          <p:cNvSpPr/>
          <p:nvPr/>
        </p:nvSpPr>
        <p:spPr>
          <a:xfrm>
            <a:off x="287383" y="621792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EXIT</a:t>
            </a:r>
            <a:endParaRPr lang="nl-BE" dirty="0">
              <a:solidFill>
                <a:schemeClr val="accent2">
                  <a:lumMod val="75000"/>
                </a:schemeClr>
              </a:solidFill>
            </a:endParaRPr>
          </a:p>
        </p:txBody>
      </p:sp>
      <p:sp>
        <p:nvSpPr>
          <p:cNvPr id="7" name="Rechthoek 6">
            <a:hlinkClick r:id="" action="ppaction://hlinkshowjump?jump=nextslide"/>
          </p:cNvPr>
          <p:cNvSpPr/>
          <p:nvPr/>
        </p:nvSpPr>
        <p:spPr>
          <a:xfrm>
            <a:off x="287383" y="5212079"/>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9" name="Rechthoek 8">
            <a:hlinkClick r:id="" action="ppaction://hlinkshowjump?jump=previousslide"/>
          </p:cNvPr>
          <p:cNvSpPr/>
          <p:nvPr/>
        </p:nvSpPr>
        <p:spPr>
          <a:xfrm>
            <a:off x="287383" y="4206237"/>
            <a:ext cx="920079" cy="914401"/>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11" name="Rechthoek 10">
            <a:hlinkClick r:id="rId2" action="ppaction://hlinksldjump"/>
          </p:cNvPr>
          <p:cNvSpPr/>
          <p:nvPr/>
        </p:nvSpPr>
        <p:spPr>
          <a:xfrm>
            <a:off x="287382" y="3740387"/>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MENU</a:t>
            </a:r>
            <a:endParaRPr lang="nl-BE" dirty="0">
              <a:solidFill>
                <a:schemeClr val="accent2">
                  <a:lumMod val="75000"/>
                </a:schemeClr>
              </a:solidFill>
            </a:endParaRPr>
          </a:p>
        </p:txBody>
      </p:sp>
      <p:sp>
        <p:nvSpPr>
          <p:cNvPr id="13" name="Rechthoek 12"/>
          <p:cNvSpPr/>
          <p:nvPr/>
        </p:nvSpPr>
        <p:spPr>
          <a:xfrm>
            <a:off x="287382" y="3246990"/>
            <a:ext cx="920079" cy="378823"/>
          </a:xfrm>
          <a:prstGeom prst="rect">
            <a:avLst/>
          </a:prstGeom>
          <a:solidFill>
            <a:schemeClr val="accent2">
              <a:lumMod val="5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nl-BE" dirty="0" smtClean="0">
                <a:solidFill>
                  <a:schemeClr val="accent2">
                    <a:lumMod val="75000"/>
                  </a:schemeClr>
                </a:solidFill>
              </a:rPr>
              <a:t>p 67</a:t>
            </a:r>
            <a:endParaRPr lang="nl-BE" dirty="0">
              <a:solidFill>
                <a:schemeClr val="accent2">
                  <a:lumMod val="75000"/>
                </a:schemeClr>
              </a:solidFill>
            </a:endParaRPr>
          </a:p>
        </p:txBody>
      </p:sp>
      <p:graphicFrame>
        <p:nvGraphicFramePr>
          <p:cNvPr id="16" name="Tabel 15"/>
          <p:cNvGraphicFramePr>
            <a:graphicFrameLocks noGrp="1"/>
          </p:cNvGraphicFramePr>
          <p:nvPr>
            <p:extLst>
              <p:ext uri="{D42A27DB-BD31-4B8C-83A1-F6EECF244321}">
                <p14:modId xmlns:p14="http://schemas.microsoft.com/office/powerpoint/2010/main" val="4182002299"/>
              </p:ext>
            </p:extLst>
          </p:nvPr>
        </p:nvGraphicFramePr>
        <p:xfrm>
          <a:off x="1463039" y="1637785"/>
          <a:ext cx="10578707" cy="617465"/>
        </p:xfrm>
        <a:graphic>
          <a:graphicData uri="http://schemas.openxmlformats.org/drawingml/2006/table">
            <a:tbl>
              <a:tblPr firstRow="1" firstCol="1" bandRow="1">
                <a:tableStyleId>{5C22544A-7EE6-4342-B048-85BDC9FD1C3A}</a:tableStyleId>
              </a:tblPr>
              <a:tblGrid>
                <a:gridCol w="632352">
                  <a:extLst>
                    <a:ext uri="{9D8B030D-6E8A-4147-A177-3AD203B41FA5}">
                      <a16:colId xmlns:a16="http://schemas.microsoft.com/office/drawing/2014/main" val="2855085912"/>
                    </a:ext>
                  </a:extLst>
                </a:gridCol>
                <a:gridCol w="9946355">
                  <a:extLst>
                    <a:ext uri="{9D8B030D-6E8A-4147-A177-3AD203B41FA5}">
                      <a16:colId xmlns:a16="http://schemas.microsoft.com/office/drawing/2014/main" val="2105840097"/>
                    </a:ext>
                  </a:extLst>
                </a:gridCol>
              </a:tblGrid>
              <a:tr h="617465">
                <a:tc>
                  <a:txBody>
                    <a:bodyPr/>
                    <a:lstStyle/>
                    <a:p>
                      <a:pPr algn="r">
                        <a:lnSpc>
                          <a:spcPct val="100000"/>
                        </a:lnSpc>
                        <a:spcAft>
                          <a:spcPts val="0"/>
                        </a:spcAft>
                      </a:pPr>
                      <a:r>
                        <a:rPr lang="nl-BE" sz="2800" b="0" dirty="0" smtClean="0">
                          <a:effectLst/>
                        </a:rPr>
                        <a:t>18</a:t>
                      </a:r>
                      <a:endParaRPr lang="nl-BE" sz="3200" b="0" dirty="0">
                        <a:effectLst/>
                        <a:latin typeface="Trebuchet MS" panose="020B0603020202020204" pitchFamily="34" charset="0"/>
                        <a:ea typeface="Times New Roman" panose="02020603050405020304" pitchFamily="18" charset="0"/>
                        <a:cs typeface="Times New Roman" panose="02020603050405020304" pitchFamily="18" charset="0"/>
                      </a:endParaRP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indent="0" algn="l">
                        <a:lnSpc>
                          <a:spcPct val="100000"/>
                        </a:lnSpc>
                        <a:spcBef>
                          <a:spcPts val="0"/>
                        </a:spcBef>
                        <a:spcAft>
                          <a:spcPts val="0"/>
                        </a:spcAft>
                        <a:tabLst>
                          <a:tab pos="200660" algn="l"/>
                          <a:tab pos="400685" algn="l"/>
                          <a:tab pos="562610" algn="l"/>
                          <a:tab pos="762635" algn="l"/>
                        </a:tabLst>
                      </a:pPr>
                      <a:r>
                        <a:rPr lang="it-IT" sz="2800" dirty="0" smtClean="0">
                          <a:solidFill>
                            <a:schemeClr val="accent6"/>
                          </a:solidFill>
                          <a:effectLst/>
                          <a:latin typeface="Code New Roman" panose="020B0609020204030204" pitchFamily="49" charset="0"/>
                          <a:cs typeface="Code New Roman" panose="020B0609020204030204" pitchFamily="49" charset="0"/>
                        </a:rPr>
                        <a:t>			</a:t>
                      </a:r>
                      <a:r>
                        <a:rPr lang="it-IT" sz="2800" b="0" dirty="0" smtClean="0">
                          <a:solidFill>
                            <a:schemeClr val="accent6"/>
                          </a:solidFill>
                          <a:effectLst/>
                          <a:latin typeface="Code New Roman" panose="020B0609020204030204" pitchFamily="49" charset="0"/>
                          <a:cs typeface="Code New Roman" panose="020B0609020204030204" pitchFamily="49" charset="0"/>
                        </a:rPr>
                        <a:t>&lt;li&gt;&lt;a href="#poirot"&gt;</a:t>
                      </a:r>
                      <a:r>
                        <a:rPr lang="it-IT" sz="2800" b="0" dirty="0" smtClean="0">
                          <a:solidFill>
                            <a:schemeClr val="tx1"/>
                          </a:solidFill>
                          <a:effectLst/>
                          <a:latin typeface="Code New Roman" panose="020B0609020204030204" pitchFamily="49" charset="0"/>
                          <a:cs typeface="Code New Roman" panose="020B0609020204030204" pitchFamily="49" charset="0"/>
                        </a:rPr>
                        <a:t>Hercule Poirot</a:t>
                      </a:r>
                      <a:r>
                        <a:rPr lang="it-IT" sz="2800" b="0" dirty="0" smtClean="0">
                          <a:solidFill>
                            <a:schemeClr val="accent6"/>
                          </a:solidFill>
                          <a:effectLst/>
                          <a:latin typeface="Code New Roman" panose="020B0609020204030204" pitchFamily="49" charset="0"/>
                          <a:cs typeface="Code New Roman" panose="020B0609020204030204" pitchFamily="49" charset="0"/>
                        </a:rPr>
                        <a:t>&lt;/a&gt;&lt;/li&gt;</a:t>
                      </a:r>
                    </a:p>
                  </a:txBody>
                  <a:tcPr marL="68580" marR="68580"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512953234"/>
                  </a:ext>
                </a:extLst>
              </a:tr>
            </a:tbl>
          </a:graphicData>
        </a:graphic>
      </p:graphicFrame>
      <p:sp>
        <p:nvSpPr>
          <p:cNvPr id="17" name="Afgeronde rechthoek 16"/>
          <p:cNvSpPr/>
          <p:nvPr/>
        </p:nvSpPr>
        <p:spPr>
          <a:xfrm>
            <a:off x="6900862" y="1632932"/>
            <a:ext cx="2800351" cy="598566"/>
          </a:xfrm>
          <a:prstGeom prst="roundRect">
            <a:avLst>
              <a:gd name="adj" fmla="val 35481"/>
            </a:avLst>
          </a:prstGeom>
          <a:noFill/>
          <a:ln w="76200"/>
        </p:spPr>
        <p:style>
          <a:lnRef idx="2">
            <a:schemeClr val="accent6"/>
          </a:lnRef>
          <a:fillRef idx="1">
            <a:schemeClr val="lt1"/>
          </a:fillRef>
          <a:effectRef idx="0">
            <a:schemeClr val="accent6"/>
          </a:effectRef>
          <a:fontRef idx="minor">
            <a:schemeClr val="dk1"/>
          </a:fontRef>
        </p:style>
        <p:txBody>
          <a:bodyPr rtlCol="0" anchor="ctr"/>
          <a:lstStyle/>
          <a:p>
            <a:pPr algn="ctr"/>
            <a:endParaRPr lang="nl-BE"/>
          </a:p>
        </p:txBody>
      </p:sp>
      <p:cxnSp>
        <p:nvCxnSpPr>
          <p:cNvPr id="18" name="Rechte verbindingslijn met pijl 17"/>
          <p:cNvCxnSpPr/>
          <p:nvPr/>
        </p:nvCxnSpPr>
        <p:spPr>
          <a:xfrm flipH="1">
            <a:off x="6900862" y="2231498"/>
            <a:ext cx="671514" cy="1015492"/>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2" name="Tekstvak 21"/>
          <p:cNvSpPr txBox="1"/>
          <p:nvPr/>
        </p:nvSpPr>
        <p:spPr>
          <a:xfrm>
            <a:off x="5285968" y="3098241"/>
            <a:ext cx="4415245" cy="1107996"/>
          </a:xfrm>
          <a:prstGeom prst="rect">
            <a:avLst/>
          </a:prstGeom>
          <a:noFill/>
        </p:spPr>
        <p:txBody>
          <a:bodyPr wrap="square" rtlCol="0">
            <a:spAutoFit/>
          </a:bodyPr>
          <a:lstStyle/>
          <a:p>
            <a:r>
              <a:rPr lang="nl-BE" sz="6600" dirty="0" smtClean="0"/>
              <a:t>anker</a:t>
            </a:r>
            <a:endParaRPr lang="nl-BE" sz="6600" dirty="0"/>
          </a:p>
        </p:txBody>
      </p:sp>
      <p:cxnSp>
        <p:nvCxnSpPr>
          <p:cNvPr id="23" name="Rechte verbindingslijn met pijl 22"/>
          <p:cNvCxnSpPr/>
          <p:nvPr/>
        </p:nvCxnSpPr>
        <p:spPr>
          <a:xfrm flipH="1">
            <a:off x="4514849" y="4216668"/>
            <a:ext cx="771118" cy="893537"/>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5" name="Tekstvak 24"/>
          <p:cNvSpPr txBox="1"/>
          <p:nvPr/>
        </p:nvSpPr>
        <p:spPr>
          <a:xfrm>
            <a:off x="2692786" y="5092776"/>
            <a:ext cx="4415245" cy="1107996"/>
          </a:xfrm>
          <a:prstGeom prst="rect">
            <a:avLst/>
          </a:prstGeom>
          <a:noFill/>
        </p:spPr>
        <p:txBody>
          <a:bodyPr wrap="square" rtlCol="0">
            <a:spAutoFit/>
          </a:bodyPr>
          <a:lstStyle/>
          <a:p>
            <a:r>
              <a:rPr lang="nl-BE" sz="6600" u="sng" dirty="0" smtClean="0">
                <a:solidFill>
                  <a:srgbClr val="000066"/>
                </a:solidFill>
              </a:rPr>
              <a:t>tekst</a:t>
            </a:r>
            <a:endParaRPr lang="nl-BE" sz="6600" u="sng" dirty="0">
              <a:solidFill>
                <a:srgbClr val="000066"/>
              </a:solidFill>
            </a:endParaRPr>
          </a:p>
        </p:txBody>
      </p:sp>
      <p:cxnSp>
        <p:nvCxnSpPr>
          <p:cNvPr id="26" name="Rechte verbindingslijn met pijl 25"/>
          <p:cNvCxnSpPr/>
          <p:nvPr/>
        </p:nvCxnSpPr>
        <p:spPr>
          <a:xfrm>
            <a:off x="7671980" y="4199239"/>
            <a:ext cx="957670" cy="629936"/>
          </a:xfrm>
          <a:prstGeom prst="straightConnector1">
            <a:avLst/>
          </a:prstGeom>
          <a:ln w="76200">
            <a:tailEnd type="triangle"/>
          </a:ln>
        </p:spPr>
        <p:style>
          <a:lnRef idx="1">
            <a:schemeClr val="accent6"/>
          </a:lnRef>
          <a:fillRef idx="0">
            <a:schemeClr val="accent6"/>
          </a:fillRef>
          <a:effectRef idx="0">
            <a:schemeClr val="accent6"/>
          </a:effectRef>
          <a:fontRef idx="minor">
            <a:schemeClr val="tx1"/>
          </a:fontRef>
        </p:style>
      </p:cxnSp>
      <p:sp>
        <p:nvSpPr>
          <p:cNvPr id="24" name="Gelijkbenige driehoek 23">
            <a:hlinkClick r:id="" action="ppaction://hlinkshowjump?jump=nextslide"/>
          </p:cNvPr>
          <p:cNvSpPr/>
          <p:nvPr/>
        </p:nvSpPr>
        <p:spPr>
          <a:xfrm rot="5400000">
            <a:off x="381662" y="5326805"/>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sp>
        <p:nvSpPr>
          <p:cNvPr id="27" name="Gelijkbenige driehoek 26">
            <a:hlinkClick r:id="" action="ppaction://hlinkshowjump?jump=previousslide"/>
          </p:cNvPr>
          <p:cNvSpPr/>
          <p:nvPr/>
        </p:nvSpPr>
        <p:spPr>
          <a:xfrm rot="16200000">
            <a:off x="381662" y="4320963"/>
            <a:ext cx="731520" cy="684948"/>
          </a:xfrm>
          <a:prstGeom prst="triangl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nl-BE"/>
          </a:p>
        </p:txBody>
      </p:sp>
      <p:pic>
        <p:nvPicPr>
          <p:cNvPr id="35842" name="Picture 2" descr="Afbeeldingsresultaat voor image icon"/>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494531" y="5049228"/>
            <a:ext cx="1822064" cy="1454682"/>
          </a:xfrm>
          <a:prstGeom prst="rect">
            <a:avLst/>
          </a:prstGeom>
          <a:noFill/>
          <a:extLst>
            <a:ext uri="{909E8E84-426E-40DD-AFC4-6F175D3DCCD1}">
              <a14:hiddenFill xmlns:a14="http://schemas.microsoft.com/office/drawing/2010/main">
                <a:solidFill>
                  <a:srgbClr val="FFFFFF"/>
                </a:solidFill>
              </a14:hiddenFill>
            </a:ext>
          </a:extLst>
        </p:spPr>
      </p:pic>
      <p:pic>
        <p:nvPicPr>
          <p:cNvPr id="28" name="Tijdelijke aanduiding voor inhoud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87383" y="339115"/>
            <a:ext cx="920079" cy="849605"/>
          </a:xfrm>
          <a:prstGeom prst="rect">
            <a:avLst/>
          </a:prstGeom>
        </p:spPr>
      </p:pic>
      <p:pic>
        <p:nvPicPr>
          <p:cNvPr id="31" name="Afbeelding 30"/>
          <p:cNvPicPr/>
          <p:nvPr/>
        </p:nvPicPr>
        <p:blipFill>
          <a:blip r:embed="rId5" cstate="print">
            <a:duotone>
              <a:prstClr val="black"/>
              <a:schemeClr val="accent4">
                <a:tint val="45000"/>
                <a:satMod val="400000"/>
              </a:schemeClr>
            </a:duotone>
            <a:extLst>
              <a:ext uri="{BEBA8EAE-BF5A-486C-A8C5-ECC9F3942E4B}">
                <a14:imgProps xmlns:a14="http://schemas.microsoft.com/office/drawing/2010/main">
                  <a14:imgLayer r:embed="rId6">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287382" y="1285154"/>
            <a:ext cx="920080" cy="900000"/>
          </a:xfrm>
          <a:prstGeom prst="rect">
            <a:avLst/>
          </a:prstGeom>
        </p:spPr>
      </p:pic>
    </p:spTree>
    <p:extLst>
      <p:ext uri="{BB962C8B-B14F-4D97-AF65-F5344CB8AC3E}">
        <p14:creationId xmlns:p14="http://schemas.microsoft.com/office/powerpoint/2010/main" val="3845241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50"/>
                                        <p:tgtEl>
                                          <p:spTgt spid="17"/>
                                        </p:tgtEl>
                                      </p:cBhvr>
                                    </p:animEffect>
                                  </p:childTnLst>
                                </p:cTn>
                              </p:par>
                              <p:par>
                                <p:cTn id="8" presetID="10" presetClass="entr" presetSubtype="0" fill="hold" nodeType="withEffect">
                                  <p:stCondLst>
                                    <p:cond delay="100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750"/>
                                        <p:tgtEl>
                                          <p:spTgt spid="18"/>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75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fade">
                                      <p:cBhvr>
                                        <p:cTn id="21" dur="500"/>
                                        <p:tgtEl>
                                          <p:spTgt spid="25"/>
                                        </p:tgtEl>
                                      </p:cBhvr>
                                    </p:animEffect>
                                  </p:childTnLst>
                                </p:cTn>
                              </p:par>
                              <p:par>
                                <p:cTn id="22" presetID="10" presetClass="entr" presetSubtype="0" fill="hold"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fade">
                                      <p:cBhvr>
                                        <p:cTn id="24" dur="500"/>
                                        <p:tgtEl>
                                          <p:spTgt spid="26"/>
                                        </p:tgtEl>
                                      </p:cBhvr>
                                    </p:animEffect>
                                  </p:childTnLst>
                                </p:cTn>
                              </p:par>
                              <p:par>
                                <p:cTn id="25" presetID="10" presetClass="entr" presetSubtype="0" fill="hold" nodeType="withEffect">
                                  <p:stCondLst>
                                    <p:cond delay="0"/>
                                  </p:stCondLst>
                                  <p:childTnLst>
                                    <p:set>
                                      <p:cBhvr>
                                        <p:cTn id="26" dur="1" fill="hold">
                                          <p:stCondLst>
                                            <p:cond delay="0"/>
                                          </p:stCondLst>
                                        </p:cTn>
                                        <p:tgtEl>
                                          <p:spTgt spid="35842"/>
                                        </p:tgtEl>
                                        <p:attrNameLst>
                                          <p:attrName>style.visibility</p:attrName>
                                        </p:attrNameLst>
                                      </p:cBhvr>
                                      <p:to>
                                        <p:strVal val="visible"/>
                                      </p:to>
                                    </p:set>
                                    <p:animEffect transition="in" filter="fade">
                                      <p:cBhvr>
                                        <p:cTn id="27" dur="500"/>
                                        <p:tgtEl>
                                          <p:spTgt spid="358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2" grpId="0"/>
      <p:bldP spid="25" grpId="0"/>
    </p:bldLst>
  </p:timing>
</p:sld>
</file>

<file path=ppt/theme/theme1.xml><?xml version="1.0" encoding="utf-8"?>
<a:theme xmlns:a="http://schemas.openxmlformats.org/drawingml/2006/main" name="Kantoorthema">
  <a:themeElements>
    <a:clrScheme name="Roodoranj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Trebuchet">
      <a:majorFont>
        <a:latin typeface="Trebuchet MS"/>
        <a:ea typeface=""/>
        <a:cs typeface=""/>
      </a:majorFont>
      <a:minorFont>
        <a:latin typeface="Trebuchet MS"/>
        <a:ea typeface=""/>
        <a:cs typeface=""/>
      </a:minorFont>
    </a:fontScheme>
    <a:fmtScheme name="Kantoor">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eg webontwerp" id="{9D98B3BB-EAA1-40EF-A635-8B1682A601E8}" vid="{D6CE4A0E-B577-43CF-BECF-1678AD8771BE}"/>
    </a:ext>
  </a:extLst>
</a:theme>
</file>

<file path=docProps/app.xml><?xml version="1.0" encoding="utf-8"?>
<Properties xmlns="http://schemas.openxmlformats.org/officeDocument/2006/extended-properties" xmlns:vt="http://schemas.openxmlformats.org/officeDocument/2006/docPropsVTypes">
  <Template/>
  <TotalTime>4707</TotalTime>
  <Words>4871</Words>
  <Application>Microsoft Office PowerPoint</Application>
  <PresentationFormat>Breedbeeld</PresentationFormat>
  <Paragraphs>1068</Paragraphs>
  <Slides>86</Slides>
  <Notes>0</Notes>
  <HiddenSlides>0</HiddenSlides>
  <MMClips>0</MMClips>
  <ScaleCrop>false</ScaleCrop>
  <HeadingPairs>
    <vt:vector size="6" baseType="variant">
      <vt:variant>
        <vt:lpstr>Gebruikte lettertypen</vt:lpstr>
      </vt:variant>
      <vt:variant>
        <vt:i4>5</vt:i4>
      </vt:variant>
      <vt:variant>
        <vt:lpstr>Thema</vt:lpstr>
      </vt:variant>
      <vt:variant>
        <vt:i4>1</vt:i4>
      </vt:variant>
      <vt:variant>
        <vt:lpstr>Diatitels</vt:lpstr>
      </vt:variant>
      <vt:variant>
        <vt:i4>86</vt:i4>
      </vt:variant>
    </vt:vector>
  </HeadingPairs>
  <TitlesOfParts>
    <vt:vector size="92" baseType="lpstr">
      <vt:lpstr>Arial</vt:lpstr>
      <vt:lpstr>Code New Roman</vt:lpstr>
      <vt:lpstr>Times New Roman</vt:lpstr>
      <vt:lpstr>Trebuchet MS</vt:lpstr>
      <vt:lpstr>Wingdings 3</vt:lpstr>
      <vt:lpstr>Kantoorthema</vt:lpstr>
      <vt:lpstr>6. Van hot naar hyperlink</vt:lpstr>
      <vt:lpstr>6. Van hot naar hyperlink</vt:lpstr>
      <vt:lpstr>6.1 Interne hyperlinks</vt:lpstr>
      <vt:lpstr>6.1 Interne hyperlinks</vt:lpstr>
      <vt:lpstr>6.1 Interne hyperlinks</vt:lpstr>
      <vt:lpstr>6.1 Interne hyperlinks</vt:lpstr>
      <vt:lpstr>6.1 Interne hyperlinks</vt:lpstr>
      <vt:lpstr>6.1 Interne hyperlinks</vt:lpstr>
      <vt:lpstr>6.1 Interne hyperlinks</vt:lpstr>
      <vt:lpstr>6.1 Interne hyperlinks</vt:lpstr>
      <vt:lpstr>6.2 Relatieve en absolute hyperlinks</vt:lpstr>
      <vt:lpstr>6.2 Relatieve en absolute hyperlinks</vt:lpstr>
      <vt:lpstr>6.2 Relatieve en absolute hyperlinks</vt:lpstr>
      <vt:lpstr>6.2 Relatieve en absolute hyperlinks</vt:lpstr>
      <vt:lpstr>6.2 Relatieve en absolute hyperlinks</vt:lpstr>
      <vt:lpstr>6.2 Relatieve en absolute hyperlinks</vt:lpstr>
      <vt:lpstr>6.2 Relatieve en absolute hyperlinks</vt:lpstr>
      <vt:lpstr>6.2 Relatieve en absolute hyperlinks</vt:lpstr>
      <vt:lpstr>6.2 Relatieve en absolute hyperlinks</vt:lpstr>
      <vt:lpstr>6.2 Relatieve en absolute hyperlinks</vt:lpstr>
      <vt:lpstr>6.2 Relatieve en absolute hyperlinks</vt:lpstr>
      <vt:lpstr>6.2 Relatieve en absolute hyperlinks</vt:lpstr>
      <vt:lpstr>6.2 Relatieve en absolute hyperlinks</vt:lpstr>
      <vt:lpstr>6.2 Relatieve en absolute hyperlinks</vt:lpstr>
      <vt:lpstr>6.3 Een menu graag, asjeblief</vt:lpstr>
      <vt:lpstr>6.3 Een menu graag, asjeblief</vt:lpstr>
      <vt:lpstr>6.3 Een menu graag, asjeblief</vt:lpstr>
      <vt:lpstr>6.3 Een menu graag, asjeblief</vt:lpstr>
      <vt:lpstr>6.3 Een menu graag, asjeblief</vt:lpstr>
      <vt:lpstr>6.3 Een menu graag, asjeblief</vt:lpstr>
      <vt:lpstr>6.3 Een menu graag, asjeblief</vt:lpstr>
      <vt:lpstr>6.3 Een menu graag, asjeblief</vt:lpstr>
      <vt:lpstr>6.3 Een menu graag, asjeblief</vt:lpstr>
      <vt:lpstr>6.4 Een pagina in een pagina</vt:lpstr>
      <vt:lpstr>6.4 Een pagina in een pagina</vt:lpstr>
      <vt:lpstr>6.4 Een pagina in een pagina</vt:lpstr>
      <vt:lpstr>6.4 Een pagina in een pagina</vt:lpstr>
      <vt:lpstr>6.4 Een pagina in een pagina</vt:lpstr>
      <vt:lpstr>6.5 Een afbeelding als menu</vt:lpstr>
      <vt:lpstr>6.5 Een afbeelding als menu</vt:lpstr>
      <vt:lpstr>6.5 Een afbeelding als menu</vt:lpstr>
      <vt:lpstr>6.5 Een afbeelding als menu</vt:lpstr>
      <vt:lpstr>6.5 Een afbeelding als menu</vt:lpstr>
      <vt:lpstr>6.5 Een afbeelding als menu</vt:lpstr>
      <vt:lpstr>6.5 Een afbeelding als menu</vt:lpstr>
      <vt:lpstr>6.5 Een afbeelding als menu</vt:lpstr>
      <vt:lpstr>6.5 Een afbeelding als menu</vt:lpstr>
      <vt:lpstr>6.5 Een afbeelding als menu</vt:lpstr>
      <vt:lpstr>6.5 Een afbeelding als menu</vt:lpstr>
      <vt:lpstr>6.6 Oefeningen</vt:lpstr>
      <vt:lpstr>6.6 Oefeningen</vt:lpstr>
      <vt:lpstr>6.6 Oefeningen</vt:lpstr>
      <vt:lpstr>6.6 Oefeningen</vt:lpstr>
      <vt:lpstr>6.6 Oefeningen</vt:lpstr>
      <vt:lpstr>6.6 Oefeningen</vt:lpstr>
      <vt:lpstr>6.6 Oefeningen</vt:lpstr>
      <vt:lpstr>6.6 Oefeningen</vt:lpstr>
      <vt:lpstr>6.6 Oefeningen</vt:lpstr>
      <vt:lpstr>6.6 Oefeningen</vt:lpstr>
      <vt:lpstr>6.6 Oefeningen</vt:lpstr>
      <vt:lpstr>6.6 Oefeningen</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6.7 Stijl met meer structuur</vt:lpstr>
      <vt:lpstr>6. Van hot naar hyperlink</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PowerPoint-presentatie</dc:title>
  <dc:creator>ICTeam</dc:creator>
  <cp:lastModifiedBy>Marc</cp:lastModifiedBy>
  <cp:revision>85</cp:revision>
  <dcterms:created xsi:type="dcterms:W3CDTF">2019-07-14T07:52:00Z</dcterms:created>
  <dcterms:modified xsi:type="dcterms:W3CDTF">2022-05-26T08:58:35Z</dcterms:modified>
</cp:coreProperties>
</file>

<file path=docProps/thumbnail.jpeg>
</file>